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sldIdLst>
    <p:sldId id="273" r:id="rId5"/>
    <p:sldId id="379" r:id="rId6"/>
    <p:sldId id="380" r:id="rId7"/>
    <p:sldId id="381" r:id="rId8"/>
    <p:sldId id="382" r:id="rId9"/>
    <p:sldId id="390" r:id="rId10"/>
    <p:sldId id="383" r:id="rId11"/>
    <p:sldId id="369" r:id="rId12"/>
    <p:sldId id="370" r:id="rId13"/>
    <p:sldId id="391" r:id="rId14"/>
    <p:sldId id="371" r:id="rId15"/>
    <p:sldId id="372" r:id="rId16"/>
    <p:sldId id="392" r:id="rId17"/>
    <p:sldId id="393" r:id="rId18"/>
    <p:sldId id="395" r:id="rId19"/>
    <p:sldId id="397" r:id="rId20"/>
    <p:sldId id="396" r:id="rId21"/>
    <p:sldId id="394" r:id="rId22"/>
    <p:sldId id="398" r:id="rId23"/>
    <p:sldId id="399" r:id="rId24"/>
    <p:sldId id="31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41" autoAdjust="0"/>
    <p:restoredTop sz="94619" autoAdjust="0"/>
  </p:normalViewPr>
  <p:slideViewPr>
    <p:cSldViewPr snapToGrid="0">
      <p:cViewPr varScale="1">
        <p:scale>
          <a:sx n="64" d="100"/>
          <a:sy n="64" d="100"/>
        </p:scale>
        <p:origin x="127" y="4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3/12/2024</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3/12/2024</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3/12/2024</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3/12/2024</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3/12/2024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3/12/2024</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7">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6" name="Picture 5" descr="pipette dripping into a petri dish">
            <a:extLst>
              <a:ext uri="{FF2B5EF4-FFF2-40B4-BE49-F238E27FC236}">
                <a16:creationId xmlns:a16="http://schemas.microsoft.com/office/drawing/2014/main" id="{AD5EFA86-59D3-41A9-819E-C704FF32C5AD}"/>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453302" y="457200"/>
            <a:ext cx="7588885" cy="5899650"/>
          </a:xfrm>
          <a:prstGeom prst="rect">
            <a:avLst/>
          </a:prstGeom>
        </p:spPr>
      </p:pic>
      <p:sp>
        <p:nvSpPr>
          <p:cNvPr id="40" name="Rectangle 39">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8119870" y="850791"/>
            <a:ext cx="3454869" cy="4198288"/>
          </a:xfrm>
        </p:spPr>
        <p:txBody>
          <a:bodyPr anchor="ctr">
            <a:normAutofit/>
          </a:bodyPr>
          <a:lstStyle/>
          <a:p>
            <a:r>
              <a:rPr lang="en-US" dirty="0">
                <a:solidFill>
                  <a:srgbClr val="FFFFFF"/>
                </a:solidFill>
              </a:rPr>
              <a:t>EVENT HANDLING</a:t>
            </a:r>
            <a:endParaRPr lang="en-US" sz="3600" dirty="0">
              <a:solidFill>
                <a:srgbClr val="FFFFFF"/>
              </a:solidFill>
            </a:endParaRPr>
          </a:p>
        </p:txBody>
      </p:sp>
      <p:sp>
        <p:nvSpPr>
          <p:cNvPr id="42" name="Rectangle 41">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8372723" y="5545331"/>
            <a:ext cx="3202016" cy="649222"/>
          </a:xfrm>
          <a:noFill/>
        </p:spPr>
        <p:txBody>
          <a:bodyPr anchor="ctr">
            <a:normAutofit/>
          </a:bodyPr>
          <a:lstStyle/>
          <a:p>
            <a:r>
              <a:rPr lang="en-US" sz="1800" dirty="0">
                <a:solidFill>
                  <a:srgbClr val="FFFFFF">
                    <a:alpha val="75000"/>
                  </a:srgbClr>
                </a:solidFill>
              </a:rPr>
              <a:t>Sit Dolor Amet</a:t>
            </a:r>
          </a:p>
        </p:txBody>
      </p:sp>
    </p:spTree>
    <p:extLst>
      <p:ext uri="{BB962C8B-B14F-4D97-AF65-F5344CB8AC3E}">
        <p14:creationId xmlns:p14="http://schemas.microsoft.com/office/powerpoint/2010/main" val="2424003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90FAEF-9F80-97FD-8D45-A6F91D9883D1}"/>
              </a:ext>
            </a:extLst>
          </p:cNvPr>
          <p:cNvSpPr txBox="1"/>
          <p:nvPr/>
        </p:nvSpPr>
        <p:spPr>
          <a:xfrm>
            <a:off x="188008" y="828942"/>
            <a:ext cx="11801742" cy="830997"/>
          </a:xfrm>
          <a:prstGeom prst="rect">
            <a:avLst/>
          </a:prstGeom>
          <a:noFill/>
        </p:spPr>
        <p:txBody>
          <a:bodyPr wrap="square" rtlCol="0">
            <a:spAutoFit/>
          </a:bodyPr>
          <a:lstStyle/>
          <a:p>
            <a:pPr marL="342900" indent="-342900">
              <a:buFont typeface="Arial" panose="020B0604020202020204" pitchFamily="34" charset="0"/>
              <a:buChar char="•"/>
            </a:pPr>
            <a:r>
              <a:rPr lang="en-GB" sz="2400" dirty="0"/>
              <a:t>Make reference to the added component from the App.js root component. Save and see the output on the console.</a:t>
            </a:r>
          </a:p>
        </p:txBody>
      </p:sp>
      <p:pic>
        <p:nvPicPr>
          <p:cNvPr id="4" name="Picture 3">
            <a:extLst>
              <a:ext uri="{FF2B5EF4-FFF2-40B4-BE49-F238E27FC236}">
                <a16:creationId xmlns:a16="http://schemas.microsoft.com/office/drawing/2014/main" id="{41211CB2-9C48-BF38-D71D-3E334E48AA06}"/>
              </a:ext>
            </a:extLst>
          </p:cNvPr>
          <p:cNvPicPr>
            <a:picLocks noChangeAspect="1"/>
          </p:cNvPicPr>
          <p:nvPr/>
        </p:nvPicPr>
        <p:blipFill>
          <a:blip r:embed="rId2"/>
          <a:stretch>
            <a:fillRect/>
          </a:stretch>
        </p:blipFill>
        <p:spPr>
          <a:xfrm>
            <a:off x="188008" y="1737360"/>
            <a:ext cx="11619181" cy="4875489"/>
          </a:xfrm>
          <a:prstGeom prst="rect">
            <a:avLst/>
          </a:prstGeom>
        </p:spPr>
      </p:pic>
    </p:spTree>
    <p:extLst>
      <p:ext uri="{BB962C8B-B14F-4D97-AF65-F5344CB8AC3E}">
        <p14:creationId xmlns:p14="http://schemas.microsoft.com/office/powerpoint/2010/main" val="1313928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FE0D245-0FBF-233A-FB52-ACDF6E927C5E}"/>
              </a:ext>
            </a:extLst>
          </p:cNvPr>
          <p:cNvSpPr txBox="1"/>
          <p:nvPr/>
        </p:nvSpPr>
        <p:spPr>
          <a:xfrm>
            <a:off x="188008" y="828942"/>
            <a:ext cx="11801742" cy="1200329"/>
          </a:xfrm>
          <a:prstGeom prst="rect">
            <a:avLst/>
          </a:prstGeom>
          <a:noFill/>
        </p:spPr>
        <p:txBody>
          <a:bodyPr wrap="square" rtlCol="0">
            <a:spAutoFit/>
          </a:bodyPr>
          <a:lstStyle/>
          <a:p>
            <a:pPr marL="342900" indent="-342900">
              <a:buFont typeface="Arial" panose="020B0604020202020204" pitchFamily="34" charset="0"/>
              <a:buChar char="•"/>
            </a:pPr>
            <a:r>
              <a:rPr lang="en-GB" sz="2400" dirty="0"/>
              <a:t>Similar approach is taking with class components with the only difference being that objects are made use of.</a:t>
            </a:r>
          </a:p>
          <a:p>
            <a:pPr marL="342900" indent="-342900">
              <a:buFont typeface="Arial" panose="020B0604020202020204" pitchFamily="34" charset="0"/>
              <a:buChar char="•"/>
            </a:pPr>
            <a:r>
              <a:rPr lang="en-GB" sz="2400" dirty="0"/>
              <a:t>To do this add a class component (ClassClick.js) as shown below: </a:t>
            </a:r>
          </a:p>
        </p:txBody>
      </p:sp>
      <p:pic>
        <p:nvPicPr>
          <p:cNvPr id="8" name="Picture 7">
            <a:extLst>
              <a:ext uri="{FF2B5EF4-FFF2-40B4-BE49-F238E27FC236}">
                <a16:creationId xmlns:a16="http://schemas.microsoft.com/office/drawing/2014/main" id="{C03755BF-60D2-514C-236E-1B6059C8C2FD}"/>
              </a:ext>
            </a:extLst>
          </p:cNvPr>
          <p:cNvPicPr>
            <a:picLocks noChangeAspect="1"/>
          </p:cNvPicPr>
          <p:nvPr/>
        </p:nvPicPr>
        <p:blipFill>
          <a:blip r:embed="rId2"/>
          <a:stretch>
            <a:fillRect/>
          </a:stretch>
        </p:blipFill>
        <p:spPr>
          <a:xfrm>
            <a:off x="411480" y="2029272"/>
            <a:ext cx="11029950" cy="4668708"/>
          </a:xfrm>
          <a:prstGeom prst="rect">
            <a:avLst/>
          </a:prstGeom>
        </p:spPr>
      </p:pic>
    </p:spTree>
    <p:extLst>
      <p:ext uri="{BB962C8B-B14F-4D97-AF65-F5344CB8AC3E}">
        <p14:creationId xmlns:p14="http://schemas.microsoft.com/office/powerpoint/2010/main" val="1325367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6876E9-3D17-0D00-F5D2-7C20BF823226}"/>
              </a:ext>
            </a:extLst>
          </p:cNvPr>
          <p:cNvSpPr txBox="1"/>
          <p:nvPr/>
        </p:nvSpPr>
        <p:spPr>
          <a:xfrm>
            <a:off x="601054" y="721558"/>
            <a:ext cx="10989891" cy="646331"/>
          </a:xfrm>
          <a:prstGeom prst="rect">
            <a:avLst/>
          </a:prstGeom>
          <a:noFill/>
        </p:spPr>
        <p:txBody>
          <a:bodyPr wrap="square">
            <a:spAutoFit/>
          </a:bodyPr>
          <a:lstStyle/>
          <a:p>
            <a:pPr marL="342900" indent="-342900">
              <a:buFont typeface="Arial" panose="020B0604020202020204" pitchFamily="34" charset="0"/>
              <a:buChar char="•"/>
            </a:pPr>
            <a:r>
              <a:rPr lang="en-GB" sz="1800" dirty="0"/>
              <a:t>Make reference to the added component from the App.js root component. Save and see the output on the console.</a:t>
            </a:r>
          </a:p>
        </p:txBody>
      </p:sp>
      <p:pic>
        <p:nvPicPr>
          <p:cNvPr id="9" name="Picture 8">
            <a:extLst>
              <a:ext uri="{FF2B5EF4-FFF2-40B4-BE49-F238E27FC236}">
                <a16:creationId xmlns:a16="http://schemas.microsoft.com/office/drawing/2014/main" id="{F272DF8F-7CBB-5C9E-1A43-01560CC89638}"/>
              </a:ext>
            </a:extLst>
          </p:cNvPr>
          <p:cNvPicPr>
            <a:picLocks noChangeAspect="1"/>
          </p:cNvPicPr>
          <p:nvPr/>
        </p:nvPicPr>
        <p:blipFill>
          <a:blip r:embed="rId2"/>
          <a:stretch>
            <a:fillRect/>
          </a:stretch>
        </p:blipFill>
        <p:spPr>
          <a:xfrm>
            <a:off x="411480" y="1508760"/>
            <a:ext cx="11349989" cy="5148316"/>
          </a:xfrm>
          <a:prstGeom prst="rect">
            <a:avLst/>
          </a:prstGeom>
        </p:spPr>
      </p:pic>
    </p:spTree>
    <p:extLst>
      <p:ext uri="{BB962C8B-B14F-4D97-AF65-F5344CB8AC3E}">
        <p14:creationId xmlns:p14="http://schemas.microsoft.com/office/powerpoint/2010/main" val="37362245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98A496-36F7-8EF8-6C00-0C2DFBF84661}"/>
              </a:ext>
            </a:extLst>
          </p:cNvPr>
          <p:cNvSpPr txBox="1"/>
          <p:nvPr/>
        </p:nvSpPr>
        <p:spPr>
          <a:xfrm>
            <a:off x="188008" y="828942"/>
            <a:ext cx="11801742" cy="646331"/>
          </a:xfrm>
          <a:prstGeom prst="rect">
            <a:avLst/>
          </a:prstGeom>
          <a:noFill/>
        </p:spPr>
        <p:txBody>
          <a:bodyPr wrap="square" rtlCol="0">
            <a:spAutoFit/>
          </a:bodyPr>
          <a:lstStyle/>
          <a:p>
            <a:pPr algn="ctr"/>
            <a:r>
              <a:rPr lang="en-GB" sz="3600" b="1" dirty="0"/>
              <a:t>BINDING OF EVENT HANDLERS</a:t>
            </a:r>
          </a:p>
        </p:txBody>
      </p:sp>
      <p:sp>
        <p:nvSpPr>
          <p:cNvPr id="3" name="TextBox 2">
            <a:extLst>
              <a:ext uri="{FF2B5EF4-FFF2-40B4-BE49-F238E27FC236}">
                <a16:creationId xmlns:a16="http://schemas.microsoft.com/office/drawing/2014/main" id="{4CD54779-6A28-6442-0E1E-72AF5E2134B5}"/>
              </a:ext>
            </a:extLst>
          </p:cNvPr>
          <p:cNvSpPr txBox="1"/>
          <p:nvPr/>
        </p:nvSpPr>
        <p:spPr>
          <a:xfrm>
            <a:off x="247828" y="1734796"/>
            <a:ext cx="11707738" cy="2031325"/>
          </a:xfrm>
          <a:prstGeom prst="rect">
            <a:avLst/>
          </a:prstGeom>
          <a:noFill/>
        </p:spPr>
        <p:txBody>
          <a:bodyPr wrap="square" rtlCol="0">
            <a:spAutoFit/>
          </a:bodyPr>
          <a:lstStyle/>
          <a:p>
            <a:r>
              <a:rPr lang="en-GB" dirty="0"/>
              <a:t>Binding of event handlers eliminates the problem of returning undefined values when an event handler is executed. There are four different ways of doing binding of event handlers in React JS: </a:t>
            </a:r>
          </a:p>
          <a:p>
            <a:endParaRPr lang="en-GB" dirty="0"/>
          </a:p>
          <a:p>
            <a:pPr marL="342900" indent="-342900">
              <a:buAutoNum type="arabicPeriod"/>
            </a:pPr>
            <a:r>
              <a:rPr lang="en-GB" dirty="0"/>
              <a:t>Binding event handler in the Render Method</a:t>
            </a:r>
          </a:p>
          <a:p>
            <a:pPr marL="342900" indent="-342900">
              <a:buAutoNum type="arabicPeriod"/>
            </a:pPr>
            <a:r>
              <a:rPr lang="en-GB" dirty="0"/>
              <a:t>Binding Event Handler Using an arrow function</a:t>
            </a:r>
          </a:p>
          <a:p>
            <a:pPr marL="342900" indent="-342900">
              <a:buAutoNum type="arabicPeriod"/>
            </a:pPr>
            <a:r>
              <a:rPr lang="en-GB" dirty="0"/>
              <a:t>Binding Evet Handlers in the Constructor</a:t>
            </a:r>
          </a:p>
          <a:p>
            <a:pPr marL="342900" indent="-342900">
              <a:buAutoNum type="arabicPeriod"/>
            </a:pPr>
            <a:r>
              <a:rPr lang="en-GB" dirty="0"/>
              <a:t>Binding Event handlers Using Arrow Function as a class property.</a:t>
            </a:r>
          </a:p>
        </p:txBody>
      </p:sp>
    </p:spTree>
    <p:extLst>
      <p:ext uri="{BB962C8B-B14F-4D97-AF65-F5344CB8AC3E}">
        <p14:creationId xmlns:p14="http://schemas.microsoft.com/office/powerpoint/2010/main" val="39152643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A94B9E-4604-6C58-0C6A-5F2189980F85}"/>
              </a:ext>
            </a:extLst>
          </p:cNvPr>
          <p:cNvSpPr txBox="1"/>
          <p:nvPr/>
        </p:nvSpPr>
        <p:spPr>
          <a:xfrm>
            <a:off x="188008" y="828942"/>
            <a:ext cx="11801742" cy="954107"/>
          </a:xfrm>
          <a:prstGeom prst="rect">
            <a:avLst/>
          </a:prstGeom>
          <a:noFill/>
        </p:spPr>
        <p:txBody>
          <a:bodyPr wrap="square" rtlCol="0">
            <a:spAutoFit/>
          </a:bodyPr>
          <a:lstStyle/>
          <a:p>
            <a:pPr algn="ctr"/>
            <a:r>
              <a:rPr lang="en-GB" sz="3600" b="1" dirty="0"/>
              <a:t>EXAMPLE</a:t>
            </a:r>
          </a:p>
          <a:p>
            <a:pPr marL="342900" indent="-342900">
              <a:buFont typeface="Arial" panose="020B0604020202020204" pitchFamily="34" charset="0"/>
              <a:buChar char="•"/>
            </a:pPr>
            <a:r>
              <a:rPr lang="en-GB" sz="2000" b="1" dirty="0"/>
              <a:t>Create a new file called EventBind.js and create a class component in it a shown below.</a:t>
            </a:r>
          </a:p>
        </p:txBody>
      </p:sp>
      <p:pic>
        <p:nvPicPr>
          <p:cNvPr id="6" name="Picture 5">
            <a:extLst>
              <a:ext uri="{FF2B5EF4-FFF2-40B4-BE49-F238E27FC236}">
                <a16:creationId xmlns:a16="http://schemas.microsoft.com/office/drawing/2014/main" id="{B2CEF596-2209-9B2B-AA68-743476F53C96}"/>
              </a:ext>
            </a:extLst>
          </p:cNvPr>
          <p:cNvPicPr>
            <a:picLocks noChangeAspect="1"/>
          </p:cNvPicPr>
          <p:nvPr/>
        </p:nvPicPr>
        <p:blipFill>
          <a:blip r:embed="rId2"/>
          <a:stretch>
            <a:fillRect/>
          </a:stretch>
        </p:blipFill>
        <p:spPr>
          <a:xfrm>
            <a:off x="487110" y="1991125"/>
            <a:ext cx="10793339" cy="4725869"/>
          </a:xfrm>
          <a:prstGeom prst="rect">
            <a:avLst/>
          </a:prstGeom>
        </p:spPr>
      </p:pic>
    </p:spTree>
    <p:extLst>
      <p:ext uri="{BB962C8B-B14F-4D97-AF65-F5344CB8AC3E}">
        <p14:creationId xmlns:p14="http://schemas.microsoft.com/office/powerpoint/2010/main" val="5726573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8B876C-1B20-3210-474A-0B80F5C19258}"/>
              </a:ext>
            </a:extLst>
          </p:cNvPr>
          <p:cNvSpPr txBox="1"/>
          <p:nvPr/>
        </p:nvSpPr>
        <p:spPr>
          <a:xfrm>
            <a:off x="188008" y="828942"/>
            <a:ext cx="11801742" cy="954107"/>
          </a:xfrm>
          <a:prstGeom prst="rect">
            <a:avLst/>
          </a:prstGeom>
          <a:noFill/>
        </p:spPr>
        <p:txBody>
          <a:bodyPr wrap="square" rtlCol="0">
            <a:spAutoFit/>
          </a:bodyPr>
          <a:lstStyle/>
          <a:p>
            <a:pPr algn="ctr"/>
            <a:r>
              <a:rPr lang="en-GB" sz="3600" b="1" dirty="0"/>
              <a:t>EXAMPLE</a:t>
            </a:r>
          </a:p>
          <a:p>
            <a:pPr marL="342900" indent="-342900">
              <a:buFont typeface="Arial" panose="020B0604020202020204" pitchFamily="34" charset="0"/>
              <a:buChar char="•"/>
            </a:pPr>
            <a:r>
              <a:rPr lang="en-GB" sz="2000" b="1" dirty="0"/>
              <a:t>Include the created component into the App.js component.</a:t>
            </a:r>
          </a:p>
        </p:txBody>
      </p:sp>
      <p:pic>
        <p:nvPicPr>
          <p:cNvPr id="4" name="Picture 3">
            <a:extLst>
              <a:ext uri="{FF2B5EF4-FFF2-40B4-BE49-F238E27FC236}">
                <a16:creationId xmlns:a16="http://schemas.microsoft.com/office/drawing/2014/main" id="{CBB1BE73-8376-B1DB-A4B0-C97244117284}"/>
              </a:ext>
            </a:extLst>
          </p:cNvPr>
          <p:cNvPicPr>
            <a:picLocks noChangeAspect="1"/>
          </p:cNvPicPr>
          <p:nvPr/>
        </p:nvPicPr>
        <p:blipFill>
          <a:blip r:embed="rId2"/>
          <a:stretch>
            <a:fillRect/>
          </a:stretch>
        </p:blipFill>
        <p:spPr>
          <a:xfrm>
            <a:off x="308610" y="1920240"/>
            <a:ext cx="11418569" cy="4594860"/>
          </a:xfrm>
          <a:prstGeom prst="rect">
            <a:avLst/>
          </a:prstGeom>
        </p:spPr>
      </p:pic>
    </p:spTree>
    <p:extLst>
      <p:ext uri="{BB962C8B-B14F-4D97-AF65-F5344CB8AC3E}">
        <p14:creationId xmlns:p14="http://schemas.microsoft.com/office/powerpoint/2010/main" val="2716785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7A60CD-FAD7-E5F0-36D2-994A3A83CC8B}"/>
              </a:ext>
            </a:extLst>
          </p:cNvPr>
          <p:cNvSpPr txBox="1"/>
          <p:nvPr/>
        </p:nvSpPr>
        <p:spPr>
          <a:xfrm>
            <a:off x="195129" y="803305"/>
            <a:ext cx="11801742" cy="1261884"/>
          </a:xfrm>
          <a:prstGeom prst="rect">
            <a:avLst/>
          </a:prstGeom>
          <a:noFill/>
        </p:spPr>
        <p:txBody>
          <a:bodyPr wrap="square" rtlCol="0">
            <a:spAutoFit/>
          </a:bodyPr>
          <a:lstStyle/>
          <a:p>
            <a:pPr algn="ctr"/>
            <a:r>
              <a:rPr lang="en-GB" sz="3600" b="1" dirty="0"/>
              <a:t>EXAMPLE</a:t>
            </a:r>
          </a:p>
          <a:p>
            <a:pPr marL="342900" indent="-342900">
              <a:buFont typeface="Arial" panose="020B0604020202020204" pitchFamily="34" charset="0"/>
              <a:buChar char="•"/>
            </a:pPr>
            <a:r>
              <a:rPr lang="en-GB" sz="2000" b="1" dirty="0"/>
              <a:t>Create a state property called message in the EventBind.js and bind it with the interface. Also add the rendering state (on the right). Save and see output on the browser.</a:t>
            </a:r>
          </a:p>
        </p:txBody>
      </p:sp>
      <p:pic>
        <p:nvPicPr>
          <p:cNvPr id="4" name="Picture 3">
            <a:extLst>
              <a:ext uri="{FF2B5EF4-FFF2-40B4-BE49-F238E27FC236}">
                <a16:creationId xmlns:a16="http://schemas.microsoft.com/office/drawing/2014/main" id="{A5799354-827C-7051-6B48-F38E909C5E2C}"/>
              </a:ext>
            </a:extLst>
          </p:cNvPr>
          <p:cNvPicPr>
            <a:picLocks noChangeAspect="1"/>
          </p:cNvPicPr>
          <p:nvPr/>
        </p:nvPicPr>
        <p:blipFill>
          <a:blip r:embed="rId2"/>
          <a:stretch>
            <a:fillRect/>
          </a:stretch>
        </p:blipFill>
        <p:spPr>
          <a:xfrm>
            <a:off x="342188" y="2196269"/>
            <a:ext cx="6195345" cy="4195985"/>
          </a:xfrm>
          <a:prstGeom prst="rect">
            <a:avLst/>
          </a:prstGeom>
        </p:spPr>
      </p:pic>
      <p:pic>
        <p:nvPicPr>
          <p:cNvPr id="6" name="Picture 5">
            <a:extLst>
              <a:ext uri="{FF2B5EF4-FFF2-40B4-BE49-F238E27FC236}">
                <a16:creationId xmlns:a16="http://schemas.microsoft.com/office/drawing/2014/main" id="{1FC0EDB6-852E-E7CE-4FA3-EDC087068518}"/>
              </a:ext>
            </a:extLst>
          </p:cNvPr>
          <p:cNvPicPr>
            <a:picLocks noChangeAspect="1"/>
          </p:cNvPicPr>
          <p:nvPr/>
        </p:nvPicPr>
        <p:blipFill>
          <a:blip r:embed="rId3"/>
          <a:stretch>
            <a:fillRect/>
          </a:stretch>
        </p:blipFill>
        <p:spPr>
          <a:xfrm>
            <a:off x="6699904" y="2196269"/>
            <a:ext cx="5383850" cy="4195985"/>
          </a:xfrm>
          <a:prstGeom prst="rect">
            <a:avLst/>
          </a:prstGeom>
        </p:spPr>
      </p:pic>
    </p:spTree>
    <p:extLst>
      <p:ext uri="{BB962C8B-B14F-4D97-AF65-F5344CB8AC3E}">
        <p14:creationId xmlns:p14="http://schemas.microsoft.com/office/powerpoint/2010/main" val="1273624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7E70473-90D2-8FB5-ECB0-D8B7912FB479}"/>
              </a:ext>
            </a:extLst>
          </p:cNvPr>
          <p:cNvSpPr txBox="1"/>
          <p:nvPr/>
        </p:nvSpPr>
        <p:spPr>
          <a:xfrm>
            <a:off x="195129" y="803305"/>
            <a:ext cx="11801742" cy="1569660"/>
          </a:xfrm>
          <a:prstGeom prst="rect">
            <a:avLst/>
          </a:prstGeom>
          <a:noFill/>
        </p:spPr>
        <p:txBody>
          <a:bodyPr wrap="square" rtlCol="0">
            <a:spAutoFit/>
          </a:bodyPr>
          <a:lstStyle/>
          <a:p>
            <a:pPr algn="ctr"/>
            <a:r>
              <a:rPr lang="en-GB" sz="3600" b="1" dirty="0"/>
              <a:t>EXAMPLE</a:t>
            </a:r>
          </a:p>
          <a:p>
            <a:pPr marL="342900" indent="-342900">
              <a:buFont typeface="Arial" panose="020B0604020202020204" pitchFamily="34" charset="0"/>
              <a:buChar char="•"/>
            </a:pPr>
            <a:r>
              <a:rPr lang="en-GB" sz="2000" b="1" dirty="0"/>
              <a:t>To change the message to “Good Bye” when the user clicks the button, binding can be done in four different ways.</a:t>
            </a:r>
          </a:p>
          <a:p>
            <a:pPr marL="342900" indent="-342900">
              <a:buFont typeface="Arial" panose="020B0604020202020204" pitchFamily="34" charset="0"/>
              <a:buChar char="•"/>
            </a:pPr>
            <a:r>
              <a:rPr lang="en-GB" sz="2000" b="1" dirty="0"/>
              <a:t>The first is to bind the state with the event handler (see below). Edit the file, then save and run.</a:t>
            </a:r>
          </a:p>
        </p:txBody>
      </p:sp>
      <p:pic>
        <p:nvPicPr>
          <p:cNvPr id="6" name="Picture 5">
            <a:extLst>
              <a:ext uri="{FF2B5EF4-FFF2-40B4-BE49-F238E27FC236}">
                <a16:creationId xmlns:a16="http://schemas.microsoft.com/office/drawing/2014/main" id="{BF29C585-7812-A910-DB49-D9CF4153E01D}"/>
              </a:ext>
            </a:extLst>
          </p:cNvPr>
          <p:cNvPicPr>
            <a:picLocks noChangeAspect="1"/>
          </p:cNvPicPr>
          <p:nvPr/>
        </p:nvPicPr>
        <p:blipFill>
          <a:blip r:embed="rId2"/>
          <a:stretch>
            <a:fillRect/>
          </a:stretch>
        </p:blipFill>
        <p:spPr>
          <a:xfrm>
            <a:off x="195129" y="2372965"/>
            <a:ext cx="11170777" cy="4336907"/>
          </a:xfrm>
          <a:prstGeom prst="rect">
            <a:avLst/>
          </a:prstGeom>
        </p:spPr>
      </p:pic>
    </p:spTree>
    <p:extLst>
      <p:ext uri="{BB962C8B-B14F-4D97-AF65-F5344CB8AC3E}">
        <p14:creationId xmlns:p14="http://schemas.microsoft.com/office/powerpoint/2010/main" val="3842773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D7BDC8-520C-63A3-9DEF-F7BD2EAD800E}"/>
              </a:ext>
            </a:extLst>
          </p:cNvPr>
          <p:cNvSpPr txBox="1"/>
          <p:nvPr/>
        </p:nvSpPr>
        <p:spPr>
          <a:xfrm>
            <a:off x="195129" y="803305"/>
            <a:ext cx="11801742" cy="954107"/>
          </a:xfrm>
          <a:prstGeom prst="rect">
            <a:avLst/>
          </a:prstGeom>
          <a:noFill/>
        </p:spPr>
        <p:txBody>
          <a:bodyPr wrap="square" rtlCol="0">
            <a:spAutoFit/>
          </a:bodyPr>
          <a:lstStyle/>
          <a:p>
            <a:pPr algn="ctr"/>
            <a:r>
              <a:rPr lang="en-GB" sz="3600" b="1" dirty="0"/>
              <a:t>EXAMPLE</a:t>
            </a:r>
          </a:p>
          <a:p>
            <a:pPr marL="342900" indent="-342900">
              <a:buFont typeface="Arial" panose="020B0604020202020204" pitchFamily="34" charset="0"/>
              <a:buChar char="•"/>
            </a:pPr>
            <a:r>
              <a:rPr lang="en-GB" sz="2000" b="1" dirty="0"/>
              <a:t>The second is to use arrow functions in the render method. Edit the file, save then view the output.</a:t>
            </a:r>
          </a:p>
        </p:txBody>
      </p:sp>
      <p:pic>
        <p:nvPicPr>
          <p:cNvPr id="4" name="Picture 3">
            <a:extLst>
              <a:ext uri="{FF2B5EF4-FFF2-40B4-BE49-F238E27FC236}">
                <a16:creationId xmlns:a16="http://schemas.microsoft.com/office/drawing/2014/main" id="{404DB500-3673-E629-8524-A5EFD67E0321}"/>
              </a:ext>
            </a:extLst>
          </p:cNvPr>
          <p:cNvPicPr>
            <a:picLocks noChangeAspect="1"/>
          </p:cNvPicPr>
          <p:nvPr/>
        </p:nvPicPr>
        <p:blipFill>
          <a:blip r:embed="rId2"/>
          <a:stretch>
            <a:fillRect/>
          </a:stretch>
        </p:blipFill>
        <p:spPr>
          <a:xfrm>
            <a:off x="709612" y="1889261"/>
            <a:ext cx="10772775" cy="4858239"/>
          </a:xfrm>
          <a:prstGeom prst="rect">
            <a:avLst/>
          </a:prstGeom>
        </p:spPr>
      </p:pic>
    </p:spTree>
    <p:extLst>
      <p:ext uri="{BB962C8B-B14F-4D97-AF65-F5344CB8AC3E}">
        <p14:creationId xmlns:p14="http://schemas.microsoft.com/office/powerpoint/2010/main" val="42081955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8F82079-92FA-C69F-EFCE-31A037B7D254}"/>
              </a:ext>
            </a:extLst>
          </p:cNvPr>
          <p:cNvSpPr txBox="1"/>
          <p:nvPr/>
        </p:nvSpPr>
        <p:spPr>
          <a:xfrm>
            <a:off x="195129" y="803305"/>
            <a:ext cx="11801742" cy="1569660"/>
          </a:xfrm>
          <a:prstGeom prst="rect">
            <a:avLst/>
          </a:prstGeom>
          <a:noFill/>
        </p:spPr>
        <p:txBody>
          <a:bodyPr wrap="square" rtlCol="0">
            <a:spAutoFit/>
          </a:bodyPr>
          <a:lstStyle/>
          <a:p>
            <a:pPr algn="ctr"/>
            <a:r>
              <a:rPr lang="en-GB" sz="3600" b="1" dirty="0"/>
              <a:t>EXAMPLE</a:t>
            </a:r>
          </a:p>
          <a:p>
            <a:pPr marL="342900" indent="-342900">
              <a:buFont typeface="Arial" panose="020B0604020202020204" pitchFamily="34" charset="0"/>
              <a:buChar char="•"/>
            </a:pPr>
            <a:r>
              <a:rPr lang="en-GB" sz="2000" b="1" dirty="0"/>
              <a:t>The third approach is to include the event handler in the constructor of the class (most popular approach)</a:t>
            </a:r>
          </a:p>
          <a:p>
            <a:pPr marL="342900" indent="-342900">
              <a:buFont typeface="Arial" panose="020B0604020202020204" pitchFamily="34" charset="0"/>
              <a:buChar char="•"/>
            </a:pPr>
            <a:r>
              <a:rPr lang="en-GB" sz="2000" b="1" dirty="0"/>
              <a:t>Notice the definition within the constructor 9left) and the reference to the event handler in the render method  (right)</a:t>
            </a:r>
          </a:p>
        </p:txBody>
      </p:sp>
      <p:pic>
        <p:nvPicPr>
          <p:cNvPr id="4" name="Picture 3">
            <a:extLst>
              <a:ext uri="{FF2B5EF4-FFF2-40B4-BE49-F238E27FC236}">
                <a16:creationId xmlns:a16="http://schemas.microsoft.com/office/drawing/2014/main" id="{2CCE260F-0D49-0A2E-3C2A-AFA6EE15AFA6}"/>
              </a:ext>
            </a:extLst>
          </p:cNvPr>
          <p:cNvPicPr>
            <a:picLocks noChangeAspect="1"/>
          </p:cNvPicPr>
          <p:nvPr/>
        </p:nvPicPr>
        <p:blipFill>
          <a:blip r:embed="rId2"/>
          <a:stretch>
            <a:fillRect/>
          </a:stretch>
        </p:blipFill>
        <p:spPr>
          <a:xfrm>
            <a:off x="195129" y="2468880"/>
            <a:ext cx="6022791" cy="4274820"/>
          </a:xfrm>
          <a:prstGeom prst="rect">
            <a:avLst/>
          </a:prstGeom>
        </p:spPr>
      </p:pic>
      <p:pic>
        <p:nvPicPr>
          <p:cNvPr id="6" name="Picture 5">
            <a:extLst>
              <a:ext uri="{FF2B5EF4-FFF2-40B4-BE49-F238E27FC236}">
                <a16:creationId xmlns:a16="http://schemas.microsoft.com/office/drawing/2014/main" id="{BF627946-B3BA-CECB-EAB2-8BB9537F2CFD}"/>
              </a:ext>
            </a:extLst>
          </p:cNvPr>
          <p:cNvPicPr>
            <a:picLocks noChangeAspect="1"/>
          </p:cNvPicPr>
          <p:nvPr/>
        </p:nvPicPr>
        <p:blipFill>
          <a:blip r:embed="rId3"/>
          <a:stretch>
            <a:fillRect/>
          </a:stretch>
        </p:blipFill>
        <p:spPr>
          <a:xfrm>
            <a:off x="6355080" y="2468880"/>
            <a:ext cx="5711582" cy="4274820"/>
          </a:xfrm>
          <a:prstGeom prst="rect">
            <a:avLst/>
          </a:prstGeom>
        </p:spPr>
      </p:pic>
    </p:spTree>
    <p:extLst>
      <p:ext uri="{BB962C8B-B14F-4D97-AF65-F5344CB8AC3E}">
        <p14:creationId xmlns:p14="http://schemas.microsoft.com/office/powerpoint/2010/main" val="1047533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5C41364-8827-C578-7F6D-4AA7474E013E}"/>
              </a:ext>
            </a:extLst>
          </p:cNvPr>
          <p:cNvSpPr txBox="1">
            <a:spLocks noChangeArrowheads="1"/>
          </p:cNvSpPr>
          <p:nvPr/>
        </p:nvSpPr>
        <p:spPr>
          <a:xfrm>
            <a:off x="495655" y="2123630"/>
            <a:ext cx="10827521" cy="5183024"/>
          </a:xfrm>
          <a:prstGeom prst="rect">
            <a:avLst/>
          </a:prstGeom>
        </p:spPr>
        <p:txBody>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lnSpc>
                <a:spcPct val="90000"/>
              </a:lnSpc>
            </a:pPr>
            <a:r>
              <a:rPr lang="en-US" altLang="en-US" sz="2800" i="1" dirty="0"/>
              <a:t>Event-driven programming</a:t>
            </a:r>
            <a:r>
              <a:rPr lang="en-US" altLang="en-US" sz="2800" dirty="0"/>
              <a:t> is a programming style that uses a signal-and-response approach to programming</a:t>
            </a:r>
          </a:p>
          <a:p>
            <a:pPr algn="just">
              <a:lnSpc>
                <a:spcPct val="90000"/>
              </a:lnSpc>
            </a:pPr>
            <a:endParaRPr lang="en-US" altLang="en-US" sz="2800" dirty="0"/>
          </a:p>
          <a:p>
            <a:pPr algn="just">
              <a:lnSpc>
                <a:spcPct val="90000"/>
              </a:lnSpc>
            </a:pPr>
            <a:r>
              <a:rPr lang="en-US" altLang="en-US" sz="2800" dirty="0"/>
              <a:t>An </a:t>
            </a:r>
            <a:r>
              <a:rPr lang="en-US" altLang="en-US" sz="2800" i="1" dirty="0"/>
              <a:t>event</a:t>
            </a:r>
            <a:r>
              <a:rPr lang="en-US" altLang="en-US" sz="2800" dirty="0"/>
              <a:t> is an object that acts as a signal to another object know as a </a:t>
            </a:r>
            <a:r>
              <a:rPr lang="en-US" altLang="en-US" sz="2800" i="1" dirty="0"/>
              <a:t>listener</a:t>
            </a:r>
          </a:p>
          <a:p>
            <a:pPr algn="just">
              <a:lnSpc>
                <a:spcPct val="90000"/>
              </a:lnSpc>
            </a:pPr>
            <a:endParaRPr lang="en-US" altLang="en-US" sz="2800" i="1" dirty="0"/>
          </a:p>
          <a:p>
            <a:pPr algn="just">
              <a:lnSpc>
                <a:spcPct val="90000"/>
              </a:lnSpc>
            </a:pPr>
            <a:r>
              <a:rPr lang="en-US" altLang="en-US" sz="2800" dirty="0"/>
              <a:t>The sending of an event is called </a:t>
            </a:r>
            <a:r>
              <a:rPr lang="en-US" altLang="en-US" sz="2800" i="1" dirty="0"/>
              <a:t>firing the event</a:t>
            </a:r>
          </a:p>
          <a:p>
            <a:pPr lvl="1" algn="just">
              <a:lnSpc>
                <a:spcPct val="90000"/>
              </a:lnSpc>
            </a:pPr>
            <a:r>
              <a:rPr lang="en-US" altLang="en-US" sz="2400" dirty="0"/>
              <a:t>The object that fires the event is often a GUI component, such as a button that has been clicked</a:t>
            </a:r>
          </a:p>
        </p:txBody>
      </p:sp>
      <p:sp>
        <p:nvSpPr>
          <p:cNvPr id="3" name="TextBox 2">
            <a:extLst>
              <a:ext uri="{FF2B5EF4-FFF2-40B4-BE49-F238E27FC236}">
                <a16:creationId xmlns:a16="http://schemas.microsoft.com/office/drawing/2014/main" id="{CFE40DB2-D031-BA24-559B-E3354F5A71CA}"/>
              </a:ext>
            </a:extLst>
          </p:cNvPr>
          <p:cNvSpPr txBox="1"/>
          <p:nvPr/>
        </p:nvSpPr>
        <p:spPr>
          <a:xfrm>
            <a:off x="1751888" y="828942"/>
            <a:ext cx="6178609" cy="461665"/>
          </a:xfrm>
          <a:prstGeom prst="rect">
            <a:avLst/>
          </a:prstGeom>
          <a:noFill/>
        </p:spPr>
        <p:txBody>
          <a:bodyPr wrap="square" rtlCol="0">
            <a:spAutoFit/>
          </a:bodyPr>
          <a:lstStyle/>
          <a:p>
            <a:pPr algn="ctr"/>
            <a:r>
              <a:rPr lang="en-GB" sz="2400" b="1" dirty="0"/>
              <a:t>EVENT DRIVEN PROGRAMMING</a:t>
            </a:r>
          </a:p>
        </p:txBody>
      </p:sp>
    </p:spTree>
    <p:extLst>
      <p:ext uri="{BB962C8B-B14F-4D97-AF65-F5344CB8AC3E}">
        <p14:creationId xmlns:p14="http://schemas.microsoft.com/office/powerpoint/2010/main" val="38693545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E2E7EE-F035-6EA9-A8EE-EED65DF7DFF8}"/>
              </a:ext>
            </a:extLst>
          </p:cNvPr>
          <p:cNvSpPr txBox="1"/>
          <p:nvPr/>
        </p:nvSpPr>
        <p:spPr>
          <a:xfrm>
            <a:off x="195129" y="640935"/>
            <a:ext cx="11801742" cy="1261884"/>
          </a:xfrm>
          <a:prstGeom prst="rect">
            <a:avLst/>
          </a:prstGeom>
          <a:noFill/>
        </p:spPr>
        <p:txBody>
          <a:bodyPr wrap="square" rtlCol="0">
            <a:spAutoFit/>
          </a:bodyPr>
          <a:lstStyle/>
          <a:p>
            <a:pPr algn="ctr"/>
            <a:r>
              <a:rPr lang="en-GB" sz="3600" b="1" dirty="0"/>
              <a:t>EXAMPLE</a:t>
            </a:r>
          </a:p>
          <a:p>
            <a:pPr marL="342900" indent="-342900">
              <a:buFont typeface="Arial" panose="020B0604020202020204" pitchFamily="34" charset="0"/>
              <a:buChar char="•"/>
            </a:pPr>
            <a:r>
              <a:rPr lang="en-GB" sz="2000" b="1" dirty="0"/>
              <a:t>The fourth approach is to use the  arrow function as a class property. Edit the file, save then view the output.</a:t>
            </a:r>
          </a:p>
        </p:txBody>
      </p:sp>
      <p:pic>
        <p:nvPicPr>
          <p:cNvPr id="6" name="Picture 5">
            <a:extLst>
              <a:ext uri="{FF2B5EF4-FFF2-40B4-BE49-F238E27FC236}">
                <a16:creationId xmlns:a16="http://schemas.microsoft.com/office/drawing/2014/main" id="{D02DA48E-6A7E-A31B-3277-5C777D8CC160}"/>
              </a:ext>
            </a:extLst>
          </p:cNvPr>
          <p:cNvPicPr>
            <a:picLocks noChangeAspect="1"/>
          </p:cNvPicPr>
          <p:nvPr/>
        </p:nvPicPr>
        <p:blipFill>
          <a:blip r:embed="rId2"/>
          <a:stretch>
            <a:fillRect/>
          </a:stretch>
        </p:blipFill>
        <p:spPr>
          <a:xfrm>
            <a:off x="285750" y="1975983"/>
            <a:ext cx="11544300" cy="4814887"/>
          </a:xfrm>
          <a:prstGeom prst="rect">
            <a:avLst/>
          </a:prstGeom>
        </p:spPr>
      </p:pic>
    </p:spTree>
    <p:extLst>
      <p:ext uri="{BB962C8B-B14F-4D97-AF65-F5344CB8AC3E}">
        <p14:creationId xmlns:p14="http://schemas.microsoft.com/office/powerpoint/2010/main" val="1856245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CD906F1-8C4A-F837-4809-7CCC6598CD3F}"/>
              </a:ext>
            </a:extLst>
          </p:cNvPr>
          <p:cNvSpPr txBox="1"/>
          <p:nvPr/>
        </p:nvSpPr>
        <p:spPr>
          <a:xfrm>
            <a:off x="3247402" y="2580830"/>
            <a:ext cx="5400942" cy="1446550"/>
          </a:xfrm>
          <a:prstGeom prst="rect">
            <a:avLst/>
          </a:prstGeom>
          <a:noFill/>
        </p:spPr>
        <p:txBody>
          <a:bodyPr wrap="square" rtlCol="0">
            <a:spAutoFit/>
          </a:bodyPr>
          <a:lstStyle/>
          <a:p>
            <a:pPr algn="ctr"/>
            <a:r>
              <a:rPr lang="en-GB" sz="8800" b="1" dirty="0"/>
              <a:t>END</a:t>
            </a:r>
          </a:p>
        </p:txBody>
      </p:sp>
    </p:spTree>
    <p:extLst>
      <p:ext uri="{BB962C8B-B14F-4D97-AF65-F5344CB8AC3E}">
        <p14:creationId xmlns:p14="http://schemas.microsoft.com/office/powerpoint/2010/main" val="739521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B5C00FD-0210-0DD6-E2F0-80B28B3EA21B}"/>
              </a:ext>
            </a:extLst>
          </p:cNvPr>
          <p:cNvSpPr txBox="1"/>
          <p:nvPr/>
        </p:nvSpPr>
        <p:spPr>
          <a:xfrm>
            <a:off x="1751888" y="828942"/>
            <a:ext cx="6178609" cy="646331"/>
          </a:xfrm>
          <a:prstGeom prst="rect">
            <a:avLst/>
          </a:prstGeom>
          <a:noFill/>
        </p:spPr>
        <p:txBody>
          <a:bodyPr wrap="square" rtlCol="0">
            <a:spAutoFit/>
          </a:bodyPr>
          <a:lstStyle/>
          <a:p>
            <a:pPr algn="ctr"/>
            <a:r>
              <a:rPr lang="en-GB" sz="3600" b="1" dirty="0"/>
              <a:t>LISTENERS</a:t>
            </a:r>
          </a:p>
        </p:txBody>
      </p:sp>
      <p:sp>
        <p:nvSpPr>
          <p:cNvPr id="5" name="Rectangle 3">
            <a:extLst>
              <a:ext uri="{FF2B5EF4-FFF2-40B4-BE49-F238E27FC236}">
                <a16:creationId xmlns:a16="http://schemas.microsoft.com/office/drawing/2014/main" id="{8F2C379C-6359-AC9E-5530-9163E2C47A4B}"/>
              </a:ext>
            </a:extLst>
          </p:cNvPr>
          <p:cNvSpPr txBox="1">
            <a:spLocks noChangeArrowheads="1"/>
          </p:cNvSpPr>
          <p:nvPr/>
        </p:nvSpPr>
        <p:spPr>
          <a:xfrm>
            <a:off x="128187" y="1676399"/>
            <a:ext cx="11382997" cy="4758583"/>
          </a:xfrm>
          <a:prstGeom prst="rect">
            <a:avLst/>
          </a:prstGeom>
        </p:spPr>
        <p:txBody>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r>
              <a:rPr lang="en-US" altLang="en-US" sz="3600" dirty="0"/>
              <a:t>A listener object performs some action in response to the event</a:t>
            </a:r>
          </a:p>
          <a:p>
            <a:r>
              <a:rPr lang="en-US" altLang="en-US" sz="3600" dirty="0"/>
              <a:t>A given component may have any number of listeners</a:t>
            </a:r>
          </a:p>
          <a:p>
            <a:r>
              <a:rPr lang="en-US" altLang="en-US" sz="3600" dirty="0"/>
              <a:t>Each listener may respond to a different kind of event, or multiple listeners might may respond to the same events</a:t>
            </a:r>
          </a:p>
        </p:txBody>
      </p:sp>
    </p:spTree>
    <p:extLst>
      <p:ext uri="{BB962C8B-B14F-4D97-AF65-F5344CB8AC3E}">
        <p14:creationId xmlns:p14="http://schemas.microsoft.com/office/powerpoint/2010/main" val="698417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A90C910-8F08-2AE1-3704-ECA667F90717}"/>
              </a:ext>
            </a:extLst>
          </p:cNvPr>
          <p:cNvSpPr txBox="1"/>
          <p:nvPr/>
        </p:nvSpPr>
        <p:spPr>
          <a:xfrm>
            <a:off x="2042445" y="743484"/>
            <a:ext cx="9203820" cy="646331"/>
          </a:xfrm>
          <a:prstGeom prst="rect">
            <a:avLst/>
          </a:prstGeom>
          <a:noFill/>
        </p:spPr>
        <p:txBody>
          <a:bodyPr wrap="square" rtlCol="0">
            <a:spAutoFit/>
          </a:bodyPr>
          <a:lstStyle/>
          <a:p>
            <a:pPr algn="ctr"/>
            <a:r>
              <a:rPr lang="en-GB" sz="3600" b="1" dirty="0"/>
              <a:t>EVENT HANDLERS</a:t>
            </a:r>
          </a:p>
        </p:txBody>
      </p:sp>
      <p:sp>
        <p:nvSpPr>
          <p:cNvPr id="4" name="Rectangle 3">
            <a:extLst>
              <a:ext uri="{FF2B5EF4-FFF2-40B4-BE49-F238E27FC236}">
                <a16:creationId xmlns:a16="http://schemas.microsoft.com/office/drawing/2014/main" id="{62C9115F-31B5-CDBF-9603-17C53DC22EB1}"/>
              </a:ext>
            </a:extLst>
          </p:cNvPr>
          <p:cNvSpPr txBox="1">
            <a:spLocks noChangeArrowheads="1"/>
          </p:cNvSpPr>
          <p:nvPr/>
        </p:nvSpPr>
        <p:spPr>
          <a:xfrm>
            <a:off x="179463" y="1676400"/>
            <a:ext cx="11665008" cy="4972228"/>
          </a:xfrm>
          <a:prstGeom prst="rect">
            <a:avLst/>
          </a:prstGeom>
        </p:spPr>
        <p:txBody>
          <a:bodyPr/>
          <a:lst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algn="just"/>
            <a:r>
              <a:rPr lang="en-US" altLang="en-US" sz="3600" dirty="0"/>
              <a:t>A listener object has methods that specify what will happen when events of various kinds are received by it</a:t>
            </a:r>
          </a:p>
          <a:p>
            <a:pPr algn="just"/>
            <a:r>
              <a:rPr lang="en-US" altLang="en-US" sz="3600" dirty="0"/>
              <a:t>These methods are called </a:t>
            </a:r>
            <a:r>
              <a:rPr lang="en-US" altLang="en-US" sz="3600" i="1" dirty="0"/>
              <a:t>event handlers</a:t>
            </a:r>
          </a:p>
          <a:p>
            <a:pPr algn="just"/>
            <a:r>
              <a:rPr lang="en-US" altLang="en-US" sz="3600" dirty="0"/>
              <a:t>The programmer using the listener object will define or redefine these event-handler methods</a:t>
            </a:r>
          </a:p>
        </p:txBody>
      </p:sp>
    </p:spTree>
    <p:extLst>
      <p:ext uri="{BB962C8B-B14F-4D97-AF65-F5344CB8AC3E}">
        <p14:creationId xmlns:p14="http://schemas.microsoft.com/office/powerpoint/2010/main" val="2701383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CA5CAA-AD54-889D-D561-C2AD60B82C15}"/>
              </a:ext>
            </a:extLst>
          </p:cNvPr>
          <p:cNvSpPr txBox="1"/>
          <p:nvPr/>
        </p:nvSpPr>
        <p:spPr>
          <a:xfrm>
            <a:off x="2059536" y="734938"/>
            <a:ext cx="9015814" cy="369332"/>
          </a:xfrm>
          <a:prstGeom prst="rect">
            <a:avLst/>
          </a:prstGeom>
          <a:noFill/>
        </p:spPr>
        <p:txBody>
          <a:bodyPr wrap="square" rtlCol="0">
            <a:spAutoFit/>
          </a:bodyPr>
          <a:lstStyle/>
          <a:p>
            <a:pPr algn="ctr"/>
            <a:r>
              <a:rPr lang="en-GB" b="1" dirty="0"/>
              <a:t>EVENT FIRING AND EVENT LISTENER</a:t>
            </a:r>
          </a:p>
        </p:txBody>
      </p:sp>
      <p:pic>
        <p:nvPicPr>
          <p:cNvPr id="5" name="Picture 4">
            <a:extLst>
              <a:ext uri="{FF2B5EF4-FFF2-40B4-BE49-F238E27FC236}">
                <a16:creationId xmlns:a16="http://schemas.microsoft.com/office/drawing/2014/main" id="{DB7F8968-3982-8B6D-E6F2-A97894473790}"/>
              </a:ext>
            </a:extLst>
          </p:cNvPr>
          <p:cNvPicPr>
            <a:picLocks noChangeAspect="1"/>
          </p:cNvPicPr>
          <p:nvPr/>
        </p:nvPicPr>
        <p:blipFill>
          <a:blip r:embed="rId2"/>
          <a:stretch>
            <a:fillRect/>
          </a:stretch>
        </p:blipFill>
        <p:spPr>
          <a:xfrm>
            <a:off x="205740" y="1291590"/>
            <a:ext cx="11818620" cy="5246370"/>
          </a:xfrm>
          <a:prstGeom prst="rect">
            <a:avLst/>
          </a:prstGeom>
        </p:spPr>
      </p:pic>
    </p:spTree>
    <p:extLst>
      <p:ext uri="{BB962C8B-B14F-4D97-AF65-F5344CB8AC3E}">
        <p14:creationId xmlns:p14="http://schemas.microsoft.com/office/powerpoint/2010/main" val="4079700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2FA4C2E-6C07-C8BD-4E3B-8700A2F7A0D2}"/>
              </a:ext>
            </a:extLst>
          </p:cNvPr>
          <p:cNvPicPr>
            <a:picLocks noChangeAspect="1"/>
          </p:cNvPicPr>
          <p:nvPr/>
        </p:nvPicPr>
        <p:blipFill>
          <a:blip r:embed="rId2"/>
          <a:stretch>
            <a:fillRect/>
          </a:stretch>
        </p:blipFill>
        <p:spPr>
          <a:xfrm>
            <a:off x="239282" y="1016950"/>
            <a:ext cx="11562460" cy="4930923"/>
          </a:xfrm>
          <a:prstGeom prst="rect">
            <a:avLst/>
          </a:prstGeom>
        </p:spPr>
      </p:pic>
    </p:spTree>
    <p:extLst>
      <p:ext uri="{BB962C8B-B14F-4D97-AF65-F5344CB8AC3E}">
        <p14:creationId xmlns:p14="http://schemas.microsoft.com/office/powerpoint/2010/main" val="1979296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D9183F-863B-5683-A49E-FED3B7AA6EBC}"/>
              </a:ext>
            </a:extLst>
          </p:cNvPr>
          <p:cNvPicPr>
            <a:picLocks noChangeAspect="1"/>
          </p:cNvPicPr>
          <p:nvPr/>
        </p:nvPicPr>
        <p:blipFill>
          <a:blip r:embed="rId2"/>
          <a:stretch>
            <a:fillRect/>
          </a:stretch>
        </p:blipFill>
        <p:spPr>
          <a:xfrm>
            <a:off x="94004" y="948584"/>
            <a:ext cx="11878654" cy="4298534"/>
          </a:xfrm>
          <a:prstGeom prst="rect">
            <a:avLst/>
          </a:prstGeom>
        </p:spPr>
      </p:pic>
    </p:spTree>
    <p:extLst>
      <p:ext uri="{BB962C8B-B14F-4D97-AF65-F5344CB8AC3E}">
        <p14:creationId xmlns:p14="http://schemas.microsoft.com/office/powerpoint/2010/main" val="3243311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A792E4-B736-E979-EBB0-722C79A0B516}"/>
              </a:ext>
            </a:extLst>
          </p:cNvPr>
          <p:cNvPicPr>
            <a:picLocks noChangeAspect="1"/>
          </p:cNvPicPr>
          <p:nvPr/>
        </p:nvPicPr>
        <p:blipFill>
          <a:blip r:embed="rId2"/>
          <a:stretch>
            <a:fillRect/>
          </a:stretch>
        </p:blipFill>
        <p:spPr>
          <a:xfrm>
            <a:off x="445770" y="765810"/>
            <a:ext cx="11430000" cy="5840730"/>
          </a:xfrm>
          <a:prstGeom prst="rect">
            <a:avLst/>
          </a:prstGeom>
        </p:spPr>
      </p:pic>
    </p:spTree>
    <p:extLst>
      <p:ext uri="{BB962C8B-B14F-4D97-AF65-F5344CB8AC3E}">
        <p14:creationId xmlns:p14="http://schemas.microsoft.com/office/powerpoint/2010/main" val="36440651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2707ED3-0793-83F3-8FB0-120317CEA4CD}"/>
              </a:ext>
            </a:extLst>
          </p:cNvPr>
          <p:cNvSpPr txBox="1"/>
          <p:nvPr/>
        </p:nvSpPr>
        <p:spPr>
          <a:xfrm>
            <a:off x="188008" y="828942"/>
            <a:ext cx="11801742" cy="1015663"/>
          </a:xfrm>
          <a:prstGeom prst="rect">
            <a:avLst/>
          </a:prstGeom>
          <a:noFill/>
        </p:spPr>
        <p:txBody>
          <a:bodyPr wrap="square" rtlCol="0">
            <a:spAutoFit/>
          </a:bodyPr>
          <a:lstStyle/>
          <a:p>
            <a:pPr algn="ctr"/>
            <a:r>
              <a:rPr lang="en-GB" sz="3600" b="1" dirty="0"/>
              <a:t>EXAMPLE</a:t>
            </a:r>
          </a:p>
          <a:p>
            <a:pPr marL="342900" indent="-342900">
              <a:buFont typeface="Arial" panose="020B0604020202020204" pitchFamily="34" charset="0"/>
              <a:buChar char="•"/>
            </a:pPr>
            <a:r>
              <a:rPr lang="en-GB" sz="2400" dirty="0"/>
              <a:t>Add a component known as FunctionClick.js and edit it as follows:</a:t>
            </a:r>
          </a:p>
        </p:txBody>
      </p:sp>
      <p:pic>
        <p:nvPicPr>
          <p:cNvPr id="8" name="Picture 7">
            <a:extLst>
              <a:ext uri="{FF2B5EF4-FFF2-40B4-BE49-F238E27FC236}">
                <a16:creationId xmlns:a16="http://schemas.microsoft.com/office/drawing/2014/main" id="{7EC7F1AB-ADD7-C716-7D7E-7EABCD44F7ED}"/>
              </a:ext>
            </a:extLst>
          </p:cNvPr>
          <p:cNvPicPr>
            <a:picLocks noChangeAspect="1"/>
          </p:cNvPicPr>
          <p:nvPr/>
        </p:nvPicPr>
        <p:blipFill>
          <a:blip r:embed="rId2"/>
          <a:stretch>
            <a:fillRect/>
          </a:stretch>
        </p:blipFill>
        <p:spPr>
          <a:xfrm>
            <a:off x="188008" y="1988820"/>
            <a:ext cx="11356291" cy="4617721"/>
          </a:xfrm>
          <a:prstGeom prst="rect">
            <a:avLst/>
          </a:prstGeom>
        </p:spPr>
      </p:pic>
    </p:spTree>
    <p:extLst>
      <p:ext uri="{BB962C8B-B14F-4D97-AF65-F5344CB8AC3E}">
        <p14:creationId xmlns:p14="http://schemas.microsoft.com/office/powerpoint/2010/main" val="3544265336"/>
      </p:ext>
    </p:extLst>
  </p:cSld>
  <p:clrMapOvr>
    <a:masterClrMapping/>
  </p:clrMapOvr>
</p:sld>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{D0479C0A-7E62-474A-B46C-1C7E9A9F62DA}tf67061901_win32</Template>
  <TotalTime>6208</TotalTime>
  <Words>530</Words>
  <Application>Microsoft Office PowerPoint</Application>
  <PresentationFormat>Widescreen</PresentationFormat>
  <Paragraphs>48</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Franklin Gothic Book</vt:lpstr>
      <vt:lpstr>Franklin Gothic Demi</vt:lpstr>
      <vt:lpstr>Gill Sans MT</vt:lpstr>
      <vt:lpstr>Wingdings 2</vt:lpstr>
      <vt:lpstr>DividendVTI</vt:lpstr>
      <vt:lpstr>EVENT HANDLING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LAYOUTS</dc:title>
  <dc:creator>oriedi David</dc:creator>
  <cp:lastModifiedBy>David O. Oriedi</cp:lastModifiedBy>
  <cp:revision>10</cp:revision>
  <dcterms:created xsi:type="dcterms:W3CDTF">2022-01-26T15:31:41Z</dcterms:created>
  <dcterms:modified xsi:type="dcterms:W3CDTF">2024-03-12T21:03:11Z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