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8288000" cy="10287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Arial Rounded MT Bold" panose="020F070403050403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1iJcR7bewntaytxHMeW5Ex0kh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4" y="4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E16F8-D975-480A-8A8D-0E5B80B29CEE}" type="datetimeFigureOut">
              <a:rPr lang="en-IN" smtClean="0"/>
              <a:t>24-06-2022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3FEB-52C2-44DA-9163-1C3EB1EFE8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68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42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41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svg"/><Relationship Id="rId7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18" Type="http://schemas.openxmlformats.org/officeDocument/2006/relationships/image" Target="../media/image34.png"/><Relationship Id="rId3" Type="http://schemas.openxmlformats.org/officeDocument/2006/relationships/image" Target="../media/image29.svg"/><Relationship Id="rId21" Type="http://schemas.openxmlformats.org/officeDocument/2006/relationships/image" Target="../media/image37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33.svg"/><Relationship Id="rId2" Type="http://schemas.openxmlformats.org/officeDocument/2006/relationships/image" Target="../media/image2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1.svg"/><Relationship Id="rId5" Type="http://schemas.openxmlformats.org/officeDocument/2006/relationships/image" Target="../media/image13.svg"/><Relationship Id="rId15" Type="http://schemas.openxmlformats.org/officeDocument/2006/relationships/image" Target="../media/image7.svg"/><Relationship Id="rId23" Type="http://schemas.openxmlformats.org/officeDocument/2006/relationships/image" Target="../media/image39.svg"/><Relationship Id="rId10" Type="http://schemas.openxmlformats.org/officeDocument/2006/relationships/image" Target="../media/image30.png"/><Relationship Id="rId19" Type="http://schemas.openxmlformats.org/officeDocument/2006/relationships/image" Target="../media/image35.svg"/><Relationship Id="rId4" Type="http://schemas.openxmlformats.org/officeDocument/2006/relationships/image" Target="../media/image12.png"/><Relationship Id="rId9" Type="http://schemas.openxmlformats.org/officeDocument/2006/relationships/image" Target="../media/image25.svg"/><Relationship Id="rId14" Type="http://schemas.openxmlformats.org/officeDocument/2006/relationships/image" Target="../media/image6.png"/><Relationship Id="rId22" Type="http://schemas.openxmlformats.org/officeDocument/2006/relationships/image" Target="../media/image3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0817250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1FD99D9-1D37-4C7E-B51F-40ADD433E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068" y="2399198"/>
            <a:ext cx="1143000" cy="1285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71D256-EF42-40D7-AE4D-DB76999E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3104" y="1228638"/>
            <a:ext cx="1143000" cy="128587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E212549-6BD0-4889-82E2-7A794BECC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0031" y="268858"/>
            <a:ext cx="2014538" cy="23002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00BE4DA-D3E2-4BF8-819B-D8FBA9B62D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7854"/>
          <a:stretch/>
        </p:blipFill>
        <p:spPr>
          <a:xfrm>
            <a:off x="1" y="6741658"/>
            <a:ext cx="596030" cy="12858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B96870E-BC12-4045-900D-037A1AA74C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2530" y="3935296"/>
            <a:ext cx="674020" cy="73529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FA4CBB2-8AC7-4433-AED8-04EBA88AC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650400" y="1733018"/>
            <a:ext cx="1143000" cy="12858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5A2B523-6654-4838-9D58-9C99F11817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767844" y="2128772"/>
            <a:ext cx="674020" cy="73529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6C489A-1977-4F9D-8BC7-6D1979CA0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0436" y="2864064"/>
            <a:ext cx="1143000" cy="12858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03C55C4-A1CD-4135-939B-CF3C4E353D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43068" y="2399198"/>
            <a:ext cx="1143000" cy="128587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51D4425-0B0F-4EEE-AFE3-0D0ED27D3A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23104" y="1228638"/>
            <a:ext cx="1143000" cy="128587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561C5EE-62DB-4076-B224-F87CE9E691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00031" y="268858"/>
            <a:ext cx="2014538" cy="230028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0B12585-8586-4402-902F-C475B265C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7854"/>
          <a:stretch/>
        </p:blipFill>
        <p:spPr>
          <a:xfrm>
            <a:off x="1" y="6741658"/>
            <a:ext cx="596030" cy="128587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D98F450-DFF1-4F9A-8F4A-B73EAB565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2530" y="3935296"/>
            <a:ext cx="674020" cy="73529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AA551A9-EA2F-4603-924F-88AECBBB4D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650400" y="1733018"/>
            <a:ext cx="1143000" cy="128587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FE6F1CA-F43D-44A0-A955-60D5AA5F82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67844" y="2128772"/>
            <a:ext cx="674020" cy="73529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C8C3AA-84B4-4D53-B99C-16E3765FE5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430436" y="2864064"/>
            <a:ext cx="1143000" cy="12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835A16-83D3-44ED-96CE-339B1292314E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0BF1FA-5BC8-44FA-BA82-99C4F6B86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2189001-F309-4B9A-A9BA-2F57E800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651D9BE4-6245-4B04-8CA5-9AEB27DEA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472EF72-A6B1-4011-84B7-60BE5455D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8758" y="2242496"/>
            <a:ext cx="1143000" cy="128587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3F55E7E-BC2B-48C8-B415-47B2DA352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99862" y="8048538"/>
            <a:ext cx="1143000" cy="1285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74F5428-9038-46EF-B8A8-918B8702E3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720"/>
          <a:stretch/>
        </p:blipFill>
        <p:spPr>
          <a:xfrm>
            <a:off x="15942865" y="2"/>
            <a:ext cx="2014538" cy="161664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F1CEF9B-CADE-4E2B-89B3-D428CFCC8D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1758" y="1806974"/>
            <a:ext cx="674020" cy="7352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D393BA-F0CF-4931-B848-F14459A12284}"/>
              </a:ext>
            </a:extLst>
          </p:cNvPr>
          <p:cNvGrpSpPr/>
          <p:nvPr/>
        </p:nvGrpSpPr>
        <p:grpSpPr>
          <a:xfrm>
            <a:off x="1337869" y="977385"/>
            <a:ext cx="7257494" cy="7398982"/>
            <a:chOff x="891912" y="651588"/>
            <a:chExt cx="4838329" cy="49326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AF4D25-CCD3-4249-9BA8-D5D91E25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AAA6445-53A9-4D8B-B78F-DE32B1ED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488100C2-1EEB-496D-91B1-3B32A6006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D738F77-7BF6-4321-93FF-BD146251E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8758" y="2242496"/>
            <a:ext cx="1143000" cy="128587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3A1361E-E176-439B-ABD1-B32C47B0C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99862" y="8048538"/>
            <a:ext cx="1143000" cy="128587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1154422-FDA9-4B68-97A6-1209A06A9F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720"/>
          <a:stretch/>
        </p:blipFill>
        <p:spPr>
          <a:xfrm>
            <a:off x="15942865" y="2"/>
            <a:ext cx="2014538" cy="161664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82B65E8-0C27-4E7F-9929-639E6B8CC5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1758" y="1806974"/>
            <a:ext cx="674020" cy="7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7D6E0EA-C001-454E-9692-84739283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8960" y="8770046"/>
            <a:ext cx="1143000" cy="12858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1CC0EB-671E-4BBD-84CC-D801F0594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5045" y="6081714"/>
            <a:ext cx="2014538" cy="23002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59D2905-CFDB-490E-8128-B6A6D4F3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8960" y="8770046"/>
            <a:ext cx="1143000" cy="12858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5DE97F3-4C69-435B-84AB-FCE55E6B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5045" y="6081714"/>
            <a:ext cx="2014538" cy="23002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EC09F5-6F3A-481B-99F4-54B9EEDDB2AB}"/>
              </a:ext>
            </a:extLst>
          </p:cNvPr>
          <p:cNvGrpSpPr/>
          <p:nvPr/>
        </p:nvGrpSpPr>
        <p:grpSpPr>
          <a:xfrm>
            <a:off x="452406" y="229250"/>
            <a:ext cx="15172259" cy="981070"/>
            <a:chOff x="452406" y="229250"/>
            <a:chExt cx="15172259" cy="98107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A86EFAD-0E01-4E62-B07F-252067B2C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14599003" y="184656"/>
              <a:ext cx="981068" cy="1070256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8EA77D-0EB1-4B20-A4BB-EC46F51646A8}"/>
                </a:ext>
              </a:extLst>
            </p:cNvPr>
            <p:cNvGrpSpPr/>
            <p:nvPr/>
          </p:nvGrpSpPr>
          <p:grpSpPr>
            <a:xfrm>
              <a:off x="452406" y="229250"/>
              <a:ext cx="14817530" cy="981070"/>
              <a:chOff x="452406" y="229250"/>
              <a:chExt cx="14817530" cy="981070"/>
            </a:xfrm>
          </p:grpSpPr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2DF3E6E9-1B02-476A-980A-6B928E6A0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400000">
                <a:off x="497000" y="184658"/>
                <a:ext cx="981068" cy="1070256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366649B-6ACB-4A29-A265-C98CC37151C5}"/>
                  </a:ext>
                </a:extLst>
              </p:cNvPr>
              <p:cNvSpPr/>
              <p:nvPr/>
            </p:nvSpPr>
            <p:spPr>
              <a:xfrm>
                <a:off x="952500" y="229250"/>
                <a:ext cx="14317436" cy="981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5E3E53-4F47-4B15-8FF5-41A81D54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84468"/>
            <a:ext cx="1481328" cy="539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E5B145A-F0BE-4ED2-912A-EC043D1EF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810" y="238704"/>
            <a:ext cx="14216966" cy="97161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B1722-37BD-40C4-B8CC-A52400D39491}"/>
              </a:ext>
            </a:extLst>
          </p:cNvPr>
          <p:cNvSpPr txBox="1"/>
          <p:nvPr/>
        </p:nvSpPr>
        <p:spPr>
          <a:xfrm>
            <a:off x="4991100" y="3911600"/>
            <a:ext cx="4470400" cy="290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Without_Alvi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0817250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1FD99D9-1D37-4C7E-B51F-40ADD433E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3068" y="2399198"/>
            <a:ext cx="1143000" cy="1285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71D256-EF42-40D7-AE4D-DB76999E2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104" y="1228638"/>
            <a:ext cx="1143000" cy="128587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E212549-6BD0-4889-82E2-7A794BECC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0031" y="268858"/>
            <a:ext cx="2014538" cy="23002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00BE4DA-D3E2-4BF8-819B-D8FBA9B62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854"/>
          <a:stretch/>
        </p:blipFill>
        <p:spPr>
          <a:xfrm>
            <a:off x="1" y="6741658"/>
            <a:ext cx="596030" cy="12858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B96870E-BC12-4045-900D-037A1AA74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22530" y="3935296"/>
            <a:ext cx="674020" cy="73529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FA4CBB2-8AC7-4433-AED8-04EBA88AC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50400" y="1733018"/>
            <a:ext cx="1143000" cy="12858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5A2B523-6654-4838-9D58-9C99F1181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67844" y="2128772"/>
            <a:ext cx="674020" cy="73529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6C489A-1977-4F9D-8BC7-6D1979CA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0436" y="2864064"/>
            <a:ext cx="1143000" cy="12858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03C55C4-A1CD-4135-939B-CF3C4E353D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3068" y="2399198"/>
            <a:ext cx="1143000" cy="128587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51D4425-0B0F-4EEE-AFE3-0D0ED27D3A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23104" y="1228638"/>
            <a:ext cx="1143000" cy="128587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561C5EE-62DB-4076-B224-F87CE9E691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00031" y="268858"/>
            <a:ext cx="2014538" cy="230028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0B12585-8586-4402-902F-C475B265C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854"/>
          <a:stretch/>
        </p:blipFill>
        <p:spPr>
          <a:xfrm>
            <a:off x="1" y="6741658"/>
            <a:ext cx="596030" cy="128587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D98F450-DFF1-4F9A-8F4A-B73EAB565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22530" y="3935296"/>
            <a:ext cx="674020" cy="73529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AA551A9-EA2F-4603-924F-88AECBBB4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650400" y="1733018"/>
            <a:ext cx="1143000" cy="128587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FE6F1CA-F43D-44A0-A955-60D5AA5F8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67844" y="2128772"/>
            <a:ext cx="674020" cy="73529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C8C3AA-84B4-4D53-B99C-16E3765FE5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30436" y="2864064"/>
            <a:ext cx="1143000" cy="12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014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0817250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904C971-378C-4EB9-9EC3-FE282709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2182" y="1606184"/>
            <a:ext cx="1143000" cy="128587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22A3519-D385-4D64-BB0D-33241CD73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42351" y="7690144"/>
            <a:ext cx="2014538" cy="23002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64B3720-8B38-4E75-B86B-4B4C3D8B8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9472" y="2892062"/>
            <a:ext cx="674020" cy="73529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E2A96C-94FE-4F94-B8AA-0DCB1AF19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03516" y="6686100"/>
            <a:ext cx="1143000" cy="12858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A1C7A-D83B-4522-A509-D5859686F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9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2" y="4633717"/>
            <a:ext cx="9920512" cy="3862366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D999891-4835-49EC-90C0-AB303A64EC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3456992"/>
            <a:ext cx="14173200" cy="1176724"/>
          </a:xfrm>
        </p:spPr>
        <p:txBody>
          <a:bodyPr anchor="b"/>
          <a:lstStyle>
            <a:lvl1pPr algn="just">
              <a:lnSpc>
                <a:spcPct val="85000"/>
              </a:lnSpc>
              <a:defRPr sz="54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597A23-EBD0-4C81-A7CA-0D075D60E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556" y="4408208"/>
            <a:ext cx="674020" cy="7352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292F7E-686E-4F1F-88EB-4D8A788408FD}"/>
              </a:ext>
            </a:extLst>
          </p:cNvPr>
          <p:cNvGrpSpPr/>
          <p:nvPr/>
        </p:nvGrpSpPr>
        <p:grpSpPr>
          <a:xfrm>
            <a:off x="13074534" y="481878"/>
            <a:ext cx="1359056" cy="2021168"/>
            <a:chOff x="6709755" y="549243"/>
            <a:chExt cx="906037" cy="134744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EA8BE15-7202-465D-A454-5E8B73C6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53792" y="1039438"/>
              <a:ext cx="762000" cy="85725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FDA55A8-5BD1-4E7E-B7CE-D711683D1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9755" y="549243"/>
              <a:ext cx="449346" cy="490195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E138B0C2-A2A5-4935-9973-6797FABE7B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0720" y="8835408"/>
            <a:ext cx="1143000" cy="12858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6B86DA-B2CB-4E1A-AB22-51B34B337B1A}"/>
              </a:ext>
            </a:extLst>
          </p:cNvPr>
          <p:cNvGrpSpPr/>
          <p:nvPr/>
        </p:nvGrpSpPr>
        <p:grpSpPr>
          <a:xfrm rot="10800000">
            <a:off x="840151" y="-1"/>
            <a:ext cx="3440210" cy="1894914"/>
            <a:chOff x="623585" y="114184"/>
            <a:chExt cx="2293473" cy="12632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B8B3230-24A8-4985-A222-DD59F39F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b="17623"/>
            <a:stretch/>
          </p:blipFill>
          <p:spPr>
            <a:xfrm>
              <a:off x="623585" y="114185"/>
              <a:ext cx="1343025" cy="126327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82A2569-67A5-4C36-ADF5-9F5E204B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55058" y="114184"/>
              <a:ext cx="762000" cy="85725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B86C9DC4-C8EE-45E4-97C4-AA603467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4439" y="6531551"/>
            <a:ext cx="2900362" cy="392906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E89A006-EA61-4BFF-8E61-13C4B345E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556" y="4408208"/>
            <a:ext cx="674020" cy="7352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5160D30-EF43-42E5-869D-5C12DF29FF44}"/>
              </a:ext>
            </a:extLst>
          </p:cNvPr>
          <p:cNvGrpSpPr/>
          <p:nvPr/>
        </p:nvGrpSpPr>
        <p:grpSpPr>
          <a:xfrm>
            <a:off x="13074534" y="481878"/>
            <a:ext cx="1359056" cy="2021168"/>
            <a:chOff x="6709755" y="549243"/>
            <a:chExt cx="906037" cy="134744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C1E54F8-9EFD-49F3-873B-1B7B4F3D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853792" y="1039438"/>
              <a:ext cx="762000" cy="85725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548581F-A619-4EE0-A6B2-93F416E7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09755" y="549243"/>
              <a:ext cx="449346" cy="490195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F2E2D2D-F2C6-4270-B165-BEAB043FF7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0720" y="8835408"/>
            <a:ext cx="1143000" cy="12858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07D6FF-692C-447F-A0A0-360F877110E3}"/>
              </a:ext>
            </a:extLst>
          </p:cNvPr>
          <p:cNvGrpSpPr/>
          <p:nvPr/>
        </p:nvGrpSpPr>
        <p:grpSpPr>
          <a:xfrm rot="10800000">
            <a:off x="840151" y="-1"/>
            <a:ext cx="3440210" cy="1894914"/>
            <a:chOff x="623585" y="114184"/>
            <a:chExt cx="2293473" cy="1263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2BE5657-D1A0-49DC-BD0C-2F96932F2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b="17623"/>
            <a:stretch/>
          </p:blipFill>
          <p:spPr>
            <a:xfrm>
              <a:off x="623585" y="114185"/>
              <a:ext cx="1343025" cy="126327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5259D14-F341-4BDF-BCAA-53C3A96ED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155058" y="114184"/>
              <a:ext cx="762000" cy="85725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85371-D038-43B0-8DC5-260481910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67209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AND_DESCRIPTION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95451"/>
            <a:ext cx="7885300" cy="804862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695451"/>
            <a:ext cx="7344226" cy="804862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FDE59-E872-42D6-9A04-FBD404EA357E}"/>
              </a:ext>
            </a:extLst>
          </p:cNvPr>
          <p:cNvGrpSpPr/>
          <p:nvPr/>
        </p:nvGrpSpPr>
        <p:grpSpPr>
          <a:xfrm>
            <a:off x="452406" y="226006"/>
            <a:ext cx="15179337" cy="987556"/>
            <a:chOff x="452406" y="226006"/>
            <a:chExt cx="15179337" cy="98755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D57BCF5-AE0F-4D52-B04F-A79628335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97000" y="184658"/>
              <a:ext cx="981068" cy="10702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F10F30D-6850-420C-B311-DD71D8E7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4599298" y="181117"/>
              <a:ext cx="987556" cy="107733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09DD77-C3E6-4D06-AFD1-5BFF2E469262}"/>
                </a:ext>
              </a:extLst>
            </p:cNvPr>
            <p:cNvSpPr/>
            <p:nvPr/>
          </p:nvSpPr>
          <p:spPr>
            <a:xfrm>
              <a:off x="952500" y="229250"/>
              <a:ext cx="14317436" cy="9810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C0A4B18F-7577-4976-B9F9-07B5EFCA8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05" y="226006"/>
            <a:ext cx="14216966" cy="9748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B3DAAE-0533-46CD-BBFC-E3DB01904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65427" y="9084468"/>
            <a:ext cx="1481328" cy="539496"/>
          </a:xfrm>
        </p:spPr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77253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AND_DESCRIPTION_O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733550"/>
            <a:ext cx="15521214" cy="80356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69A0F7-6C22-4A85-8E56-5A4B5DC1CD41}"/>
              </a:ext>
            </a:extLst>
          </p:cNvPr>
          <p:cNvGrpSpPr/>
          <p:nvPr/>
        </p:nvGrpSpPr>
        <p:grpSpPr>
          <a:xfrm>
            <a:off x="452406" y="226006"/>
            <a:ext cx="15179337" cy="987556"/>
            <a:chOff x="452406" y="226006"/>
            <a:chExt cx="15179337" cy="98755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C6627F8-9AB3-425E-9E6A-889D75DB5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97000" y="184658"/>
              <a:ext cx="981068" cy="107025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E62DB0E-8764-4D97-BF41-2FCEBE1E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4599298" y="181117"/>
              <a:ext cx="987556" cy="107733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53C58C-9C41-46BC-A6B7-D370A0720351}"/>
                </a:ext>
              </a:extLst>
            </p:cNvPr>
            <p:cNvSpPr/>
            <p:nvPr/>
          </p:nvSpPr>
          <p:spPr>
            <a:xfrm>
              <a:off x="952500" y="229250"/>
              <a:ext cx="14317436" cy="9810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46F4A95-300A-4C63-B69C-ADAF3996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05" y="226006"/>
            <a:ext cx="14216966" cy="9748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F679F14-7A4F-498A-B532-F67C777A6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83692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056ADB-F541-4F6F-A05D-EE57F0C63935}"/>
              </a:ext>
            </a:extLst>
          </p:cNvPr>
          <p:cNvGrpSpPr/>
          <p:nvPr/>
        </p:nvGrpSpPr>
        <p:grpSpPr>
          <a:xfrm>
            <a:off x="10575046" y="3876286"/>
            <a:ext cx="6234384" cy="4968796"/>
            <a:chOff x="6861956" y="2566051"/>
            <a:chExt cx="4156256" cy="331253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2988FA1-928C-4FAA-85B9-BF0B3B9A0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9570" y="2566051"/>
              <a:ext cx="1588642" cy="181398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38C436A-D522-4482-A4C9-BE264AC9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02210" y="2570095"/>
              <a:ext cx="1588642" cy="181398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A6F1DB-3771-4414-AD9F-370EDBFEF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956" y="4064599"/>
              <a:ext cx="1588642" cy="181398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ED07367-A248-4DEC-A238-E2CE79C31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73587" y="4051723"/>
              <a:ext cx="1588642" cy="1813982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50A8DA-7742-404A-8A09-22E8DB035571}"/>
              </a:ext>
            </a:extLst>
          </p:cNvPr>
          <p:cNvGrpSpPr/>
          <p:nvPr/>
        </p:nvGrpSpPr>
        <p:grpSpPr>
          <a:xfrm>
            <a:off x="-8" y="231087"/>
            <a:ext cx="4641064" cy="981074"/>
            <a:chOff x="-5" y="154057"/>
            <a:chExt cx="3094042" cy="654049"/>
          </a:xfrm>
          <a:solidFill>
            <a:schemeClr val="tx1">
              <a:lumMod val="40000"/>
              <a:lumOff val="60000"/>
            </a:schemeClr>
          </a:solidFill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392221A-ACCE-4CAC-B5D4-EE928BD4E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2410262" y="124330"/>
              <a:ext cx="654045" cy="713504"/>
            </a:xfrm>
            <a:prstGeom prst="rect">
              <a:avLst/>
            </a:prstGeom>
          </p:spPr>
        </p:pic>
        <p:sp>
          <p:nvSpPr>
            <p:cNvPr id="38" name="Google Shape;379;p15">
              <a:extLst>
                <a:ext uri="{FF2B5EF4-FFF2-40B4-BE49-F238E27FC236}">
                  <a16:creationId xmlns:a16="http://schemas.microsoft.com/office/drawing/2014/main" id="{0713CC52-BAE3-4526-8838-BDAFCC0019FD}"/>
                </a:ext>
              </a:extLst>
            </p:cNvPr>
            <p:cNvSpPr/>
            <p:nvPr/>
          </p:nvSpPr>
          <p:spPr>
            <a:xfrm rot="5400000">
              <a:off x="1204116" y="-1050064"/>
              <a:ext cx="654049" cy="30622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100" b="0" i="0" u="none" strike="noStrike" cap="none" dirty="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547053"/>
            <a:ext cx="9041662" cy="1707978"/>
          </a:xfrm>
        </p:spPr>
        <p:txBody>
          <a:bodyPr anchor="b">
            <a:noAutofit/>
          </a:bodyPr>
          <a:lstStyle>
            <a:lvl1pPr algn="just">
              <a:defRPr lang="en-US" b="0" dirty="0">
                <a:solidFill>
                  <a:schemeClr val="tx2"/>
                </a:solidFill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lang="en-US" dirty="0">
                <a:solidFill>
                  <a:schemeClr val="tx2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6" y="126303"/>
            <a:ext cx="3752936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C806E-F0A6-4BE3-9A2F-2B4B7FA9A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102606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6380F58-1186-45AE-AD4E-6837ABBD4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25296"/>
            <a:ext cx="674020" cy="7352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DF0927C-4760-4D5C-A012-C8FD3BA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26414"/>
            <a:ext cx="674020" cy="735292"/>
          </a:xfrm>
          <a:prstGeom prst="rect">
            <a:avLst/>
          </a:prstGeom>
        </p:spPr>
      </p:pic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104808"/>
            <a:ext cx="1294332" cy="11821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279918"/>
            <a:ext cx="14779418" cy="914572"/>
          </a:xfrm>
        </p:spPr>
        <p:txBody>
          <a:bodyPr anchor="t"/>
          <a:lstStyle>
            <a:lvl1pPr algn="l"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495847"/>
            <a:ext cx="7612726" cy="748573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2">
                    <a:lumMod val="50000"/>
                  </a:schemeClr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495845"/>
            <a:ext cx="8241380" cy="8511238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2">
                    <a:lumMod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13" name="Google Shape;379;p15">
            <a:extLst>
              <a:ext uri="{FF2B5EF4-FFF2-40B4-BE49-F238E27FC236}">
                <a16:creationId xmlns:a16="http://schemas.microsoft.com/office/drawing/2014/main" id="{CAA0553C-88D0-4ED0-A2B0-65505E623935}"/>
              </a:ext>
            </a:extLst>
          </p:cNvPr>
          <p:cNvSpPr/>
          <p:nvPr/>
        </p:nvSpPr>
        <p:spPr>
          <a:xfrm rot="5400000">
            <a:off x="-817248" y="4806315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4F2869-8DDF-4028-BA13-56CC3EEFC61A}"/>
              </a:ext>
            </a:extLst>
          </p:cNvPr>
          <p:cNvSpPr txBox="1">
            <a:spLocks/>
          </p:cNvSpPr>
          <p:nvPr/>
        </p:nvSpPr>
        <p:spPr>
          <a:xfrm rot="5400000">
            <a:off x="-1091683" y="4794885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7366372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CTIVITY_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279918"/>
            <a:ext cx="14779418" cy="914572"/>
          </a:xfrm>
        </p:spPr>
        <p:txBody>
          <a:bodyPr anchor="t"/>
          <a:lstStyle>
            <a:lvl1pPr algn="l"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495846"/>
            <a:ext cx="6848927" cy="8511235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2">
                    <a:lumMod val="50000"/>
                  </a:schemeClr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495845"/>
            <a:ext cx="8241380" cy="8511238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2">
                    <a:lumMod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55C3B-4E25-412D-94F8-3377C9394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CE4A87-C99B-427A-BA04-720A96428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25296"/>
            <a:ext cx="674020" cy="73529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95B4DB5-E152-4032-B88B-F54ED947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26414"/>
            <a:ext cx="674020" cy="735292"/>
          </a:xfrm>
          <a:prstGeom prst="rect">
            <a:avLst/>
          </a:prstGeom>
        </p:spPr>
      </p:pic>
      <p:sp>
        <p:nvSpPr>
          <p:cNvPr id="16" name="Google Shape;379;p15">
            <a:extLst>
              <a:ext uri="{FF2B5EF4-FFF2-40B4-BE49-F238E27FC236}">
                <a16:creationId xmlns:a16="http://schemas.microsoft.com/office/drawing/2014/main" id="{CBF2B332-5A8F-4D58-98B4-DE4B313679D4}"/>
              </a:ext>
            </a:extLst>
          </p:cNvPr>
          <p:cNvSpPr/>
          <p:nvPr/>
        </p:nvSpPr>
        <p:spPr>
          <a:xfrm rot="5400000">
            <a:off x="-817248" y="4806315"/>
            <a:ext cx="2308864" cy="6743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8FC073-76A7-4602-B1AE-3D31B67AF913}"/>
              </a:ext>
            </a:extLst>
          </p:cNvPr>
          <p:cNvSpPr txBox="1">
            <a:spLocks/>
          </p:cNvSpPr>
          <p:nvPr/>
        </p:nvSpPr>
        <p:spPr>
          <a:xfrm rot="5400000">
            <a:off x="-1091683" y="4794885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9556917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49CD36-526B-408E-B09A-2EE48D64D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9084468"/>
            <a:ext cx="1481328" cy="539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59BA1-A6AA-4EC3-9C1B-2FDC1020E1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4876" y="2057132"/>
            <a:ext cx="603556" cy="617273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6426CCE-7A55-478E-BAC3-FD9D5A79B3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70B54-2267-4DE8-8E9F-C0FCB37BE3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4876" y="2057132"/>
            <a:ext cx="603556" cy="61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hf hdr="0" ftr="0" dt="0"/>
  <p:txStyles>
    <p:titleStyle>
      <a:lvl1pPr algn="just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/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just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just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pictoblox.page.link/PEdJwMCXhHQzFcvT6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ictoblox.page.link/quYk1RqjJdcXDMfa8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5" y="6797736"/>
            <a:ext cx="8884588" cy="1688074"/>
          </a:xfrm>
        </p:spPr>
        <p:txBody>
          <a:bodyPr/>
          <a:lstStyle/>
          <a:p>
            <a:r>
              <a:rPr lang="en-US" dirty="0"/>
              <a:t>Session -03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Logical Operators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74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2541722"/>
            <a:ext cx="8970989" cy="753119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Stop all scripts and press keyboard </a:t>
            </a:r>
            <a:r>
              <a:rPr lang="en-US" b="1" dirty="0"/>
              <a:t>button C</a:t>
            </a:r>
          </a:p>
          <a:p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According to the script, </a:t>
            </a:r>
            <a:r>
              <a:rPr lang="en-US" b="1" dirty="0" err="1"/>
              <a:t>Quarky</a:t>
            </a:r>
            <a:r>
              <a:rPr lang="en-US" dirty="0"/>
              <a:t> will glow with </a:t>
            </a:r>
            <a:r>
              <a:rPr lang="en-US" b="1" dirty="0"/>
              <a:t>Red Light</a:t>
            </a:r>
            <a:r>
              <a:rPr lang="en-US" dirty="0"/>
              <a:t> if </a:t>
            </a:r>
            <a:r>
              <a:rPr lang="en-US" b="1" dirty="0"/>
              <a:t>L</a:t>
            </a:r>
            <a:r>
              <a:rPr lang="en-US" dirty="0"/>
              <a:t> is pressed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Otherwise, it will glow with </a:t>
            </a:r>
            <a:r>
              <a:rPr lang="en-US" b="1" dirty="0"/>
              <a:t>Green Light</a:t>
            </a:r>
            <a:endParaRPr lang="en-IN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NOT Logic: Press Button 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6146" name="Picture 2" descr="https://ai.thestempedia.com/wp-content/uploads/2022/03/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89" y="1613413"/>
            <a:ext cx="7614528" cy="78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8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0" dirty="0"/>
              <a:t>A relational operator is an operator that tests a relation between </a:t>
            </a:r>
            <a:r>
              <a:rPr lang="en-US" sz="3600" dirty="0"/>
              <a:t>two entities</a:t>
            </a:r>
            <a:r>
              <a:rPr lang="en-US" sz="3600" b="0" dirty="0"/>
              <a:t>. The result of a relational operator is either </a:t>
            </a:r>
            <a:r>
              <a:rPr lang="en-US" sz="3600" dirty="0"/>
              <a:t>true</a:t>
            </a:r>
            <a:r>
              <a:rPr lang="en-US" sz="3600" b="0" dirty="0"/>
              <a:t> or </a:t>
            </a:r>
            <a:r>
              <a:rPr lang="en-US" sz="3600" dirty="0"/>
              <a:t>false</a:t>
            </a:r>
            <a:endParaRPr lang="en-IN" sz="3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Relational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806863" y="9083675"/>
            <a:ext cx="1481137" cy="53975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243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There are 3 types of operators in </a:t>
            </a:r>
            <a:r>
              <a:rPr lang="en-US" b="1" dirty="0"/>
              <a:t>PictoBlox</a:t>
            </a:r>
            <a:r>
              <a:rPr lang="en-US" dirty="0"/>
              <a:t> 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/>
              <a:t>Operators in PictoBlox</a:t>
            </a:r>
            <a:endParaRPr lang="en-IN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9F8CC7-E249-A0D3-57DE-68066624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02307"/>
              </p:ext>
            </p:extLst>
          </p:nvPr>
        </p:nvGraphicFramePr>
        <p:xfrm>
          <a:off x="5455244" y="4722065"/>
          <a:ext cx="6515726" cy="293282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57863">
                  <a:extLst>
                    <a:ext uri="{9D8B030D-6E8A-4147-A177-3AD203B41FA5}">
                      <a16:colId xmlns:a16="http://schemas.microsoft.com/office/drawing/2014/main" val="2374075514"/>
                    </a:ext>
                  </a:extLst>
                </a:gridCol>
                <a:gridCol w="3257863">
                  <a:extLst>
                    <a:ext uri="{9D8B030D-6E8A-4147-A177-3AD203B41FA5}">
                      <a16:colId xmlns:a16="http://schemas.microsoft.com/office/drawing/2014/main" val="3514793067"/>
                    </a:ext>
                  </a:extLst>
                </a:gridCol>
              </a:tblGrid>
              <a:tr h="977609">
                <a:tc>
                  <a:txBody>
                    <a:bodyPr/>
                    <a:lstStyle/>
                    <a:p>
                      <a:pPr algn="ctr"/>
                      <a:r>
                        <a:rPr lang="en-IN" sz="3600" b="0" dirty="0"/>
                        <a:t>Greater Than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91537"/>
                  </a:ext>
                </a:extLst>
              </a:tr>
              <a:tr h="977609">
                <a:tc>
                  <a:txBody>
                    <a:bodyPr/>
                    <a:lstStyle/>
                    <a:p>
                      <a:pPr algn="ctr"/>
                      <a:r>
                        <a:rPr lang="en-IN" sz="3600" dirty="0"/>
                        <a:t>Less Than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&lt;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92596"/>
                  </a:ext>
                </a:extLst>
              </a:tr>
              <a:tr h="97760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Equals to 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=</a:t>
                      </a:r>
                      <a:endParaRPr lang="en-I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4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8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1733550"/>
            <a:ext cx="16304986" cy="80356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b="1" dirty="0"/>
              <a:t>block</a:t>
            </a:r>
            <a:r>
              <a:rPr lang="en-US" dirty="0"/>
              <a:t> reports true only if the first number is greater than the second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the first number is equal to or less than the second, it results in </a:t>
            </a:r>
            <a:r>
              <a:rPr lang="en-US" b="1" dirty="0"/>
              <a:t>false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r>
              <a:rPr lang="en-US" dirty="0"/>
              <a:t>     </a:t>
            </a:r>
            <a:r>
              <a:rPr lang="en-US" b="1" dirty="0"/>
              <a:t>15 &gt; 10 </a:t>
            </a:r>
            <a:r>
              <a:rPr lang="en-US" dirty="0"/>
              <a:t>will return True.</a:t>
            </a:r>
          </a:p>
          <a:p>
            <a:r>
              <a:rPr lang="en-US" dirty="0"/>
              <a:t>     </a:t>
            </a:r>
            <a:r>
              <a:rPr lang="en-US" b="1" dirty="0"/>
              <a:t>10 &gt; 15 </a:t>
            </a:r>
            <a:r>
              <a:rPr lang="en-US" dirty="0"/>
              <a:t>will return False.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Greater Than &gt;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7174" name="Picture 6" descr="greater t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20" y="4638547"/>
            <a:ext cx="3431268" cy="12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0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2324746"/>
            <a:ext cx="15521214" cy="74444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b="1" dirty="0"/>
              <a:t>block</a:t>
            </a:r>
            <a:r>
              <a:rPr lang="en-US" dirty="0"/>
              <a:t> reports true only if the first number is less than the second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If the first number is equal to or greater than the second, it results in </a:t>
            </a:r>
            <a:r>
              <a:rPr lang="en-US" b="1" dirty="0"/>
              <a:t>false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r>
              <a:rPr lang="en-US" dirty="0"/>
              <a:t>      </a:t>
            </a:r>
            <a:r>
              <a:rPr lang="en-US" b="1" dirty="0"/>
              <a:t>15 &gt; 10 </a:t>
            </a:r>
            <a:r>
              <a:rPr lang="en-US" dirty="0"/>
              <a:t>will return false.</a:t>
            </a:r>
          </a:p>
          <a:p>
            <a:r>
              <a:rPr lang="en-US" dirty="0"/>
              <a:t>      </a:t>
            </a:r>
            <a:r>
              <a:rPr lang="en-US" b="1" dirty="0"/>
              <a:t>10 &gt; 15 </a:t>
            </a:r>
            <a:r>
              <a:rPr lang="en-US" dirty="0"/>
              <a:t>will return true.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Less Than &lt;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8194" name="Picture 2" descr="https://ai.thestempedia.com/wp-content/uploads/2022/02/less-th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35" y="4228595"/>
            <a:ext cx="3556906" cy="14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3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3239146"/>
            <a:ext cx="15521214" cy="65300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It results in true </a:t>
            </a:r>
            <a:r>
              <a:rPr lang="en-US" b="1" i="1" dirty="0"/>
              <a:t>only</a:t>
            </a:r>
            <a:r>
              <a:rPr lang="en-US" dirty="0"/>
              <a:t> if the </a:t>
            </a:r>
            <a:r>
              <a:rPr lang="en-US" b="1" dirty="0"/>
              <a:t>first number </a:t>
            </a:r>
            <a:r>
              <a:rPr lang="en-US" dirty="0"/>
              <a:t>is equal to the </a:t>
            </a:r>
            <a:r>
              <a:rPr lang="en-US" b="1" dirty="0"/>
              <a:t>second number</a:t>
            </a:r>
            <a:r>
              <a:rPr lang="en-US" dirty="0"/>
              <a:t>; otherwise, it results in false.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Equals to =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9218" name="Picture 2" descr="equal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82" y="5257408"/>
            <a:ext cx="3790270" cy="15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0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Activity: Can you create a triangle?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806863" y="9083675"/>
            <a:ext cx="1481137" cy="53975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559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triangle with sides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, and </a:t>
            </a:r>
            <a:r>
              <a:rPr lang="en-US" b="1" dirty="0"/>
              <a:t>C</a:t>
            </a:r>
            <a:r>
              <a:rPr lang="en-US" dirty="0"/>
              <a:t>. We know the sum of two sides must be greater than the remaining side:</a:t>
            </a:r>
          </a:p>
          <a:p>
            <a:pPr lvl="1"/>
            <a:r>
              <a:rPr lang="en-US" dirty="0"/>
              <a:t>A + B &gt; C</a:t>
            </a:r>
          </a:p>
          <a:p>
            <a:pPr lvl="1"/>
            <a:r>
              <a:rPr lang="en-US" dirty="0"/>
              <a:t>B + C &gt; A</a:t>
            </a:r>
          </a:p>
          <a:p>
            <a:pPr lvl="1"/>
            <a:r>
              <a:rPr lang="en-US" dirty="0"/>
              <a:t>C + A &gt; B</a:t>
            </a:r>
          </a:p>
          <a:p>
            <a:pPr lvl="1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Unless all sides are compared, we cannot say values for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are valid or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Therefore, we need to combine all three </a:t>
            </a:r>
            <a:r>
              <a:rPr lang="en-US" b="1" dirty="0"/>
              <a:t>logical expressions </a:t>
            </a:r>
            <a:r>
              <a:rPr lang="en-US" dirty="0"/>
              <a:t>to say whether they can truly make a triangle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Let’s implement this in PictoBlox.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845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128" y="2743199"/>
            <a:ext cx="10366676" cy="699692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have created an incomplete script already for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this project in</a:t>
            </a:r>
            <a:r>
              <a:rPr lang="en-US" b="1" dirty="0"/>
              <a:t> PictoBlox </a:t>
            </a:r>
          </a:p>
          <a:p>
            <a:r>
              <a:rPr lang="en-US" dirty="0"/>
              <a:t>      </a:t>
            </a:r>
            <a:r>
              <a:rPr lang="en-US" dirty="0">
                <a:hlinkClick r:id="rId2"/>
              </a:rPr>
              <a:t>https://pictoblox.page.link/PEdJwMCXhHQzFcvT6</a:t>
            </a:r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need to add the </a:t>
            </a:r>
            <a:r>
              <a:rPr lang="en-US" b="1" dirty="0"/>
              <a:t>conditions</a:t>
            </a:r>
            <a:endParaRPr lang="en-IN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10242" name="Picture 2" descr="https://ai.thestempedia.com/wp-content/uploads/2022/03/Triangle-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804" y="1304037"/>
            <a:ext cx="5595672" cy="89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7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8318" y="1625600"/>
            <a:ext cx="7407697" cy="8143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Step-1:</a:t>
            </a:r>
            <a:r>
              <a:rPr lang="en-US" dirty="0"/>
              <a:t> Replicate the three </a:t>
            </a:r>
            <a:r>
              <a:rPr lang="en-US" b="1" dirty="0"/>
              <a:t>conditions </a:t>
            </a:r>
            <a:r>
              <a:rPr lang="en-US" dirty="0"/>
              <a:t>first:</a:t>
            </a:r>
          </a:p>
          <a:p>
            <a:pPr marL="1428750" lvl="1" indent="-742950">
              <a:buFont typeface="+mj-lt"/>
              <a:buAutoNum type="arabicPeriod"/>
            </a:pPr>
            <a:r>
              <a:rPr lang="pt-BR" sz="3600" b="1" dirty="0">
                <a:latin typeface="Calibri" panose="020F0502020204030204" pitchFamily="34" charset="0"/>
              </a:rPr>
              <a:t>A + B &gt; C</a:t>
            </a:r>
          </a:p>
          <a:p>
            <a:pPr marL="1428750" lvl="1" indent="-742950">
              <a:buFont typeface="+mj-lt"/>
              <a:buAutoNum type="arabicPeriod"/>
            </a:pPr>
            <a:endParaRPr lang="pt-BR" sz="3600" b="1" dirty="0">
              <a:latin typeface="Calibri" panose="020F0502020204030204" pitchFamily="34" charset="0"/>
            </a:endParaRPr>
          </a:p>
          <a:p>
            <a:pPr marL="1428750" lvl="1" indent="-742950">
              <a:buFont typeface="+mj-lt"/>
              <a:buAutoNum type="arabicPeriod"/>
            </a:pPr>
            <a:endParaRPr lang="pt-BR" sz="3600" b="1" dirty="0">
              <a:latin typeface="Calibri" panose="020F0502020204030204" pitchFamily="34" charset="0"/>
            </a:endParaRPr>
          </a:p>
          <a:p>
            <a:pPr marL="1428750" lvl="1" indent="-742950">
              <a:buFont typeface="+mj-lt"/>
              <a:buAutoNum type="arabicPeriod"/>
            </a:pPr>
            <a:r>
              <a:rPr lang="pt-BR" sz="3600" b="1" dirty="0">
                <a:latin typeface="Calibri" panose="020F0502020204030204" pitchFamily="34" charset="0"/>
              </a:rPr>
              <a:t>B + C &gt; A</a:t>
            </a:r>
          </a:p>
          <a:p>
            <a:pPr marL="1428750" lvl="1" indent="-742950">
              <a:buFont typeface="+mj-lt"/>
              <a:buAutoNum type="arabicPeriod"/>
            </a:pPr>
            <a:endParaRPr lang="pt-BR" sz="3600" b="1" dirty="0">
              <a:latin typeface="Calibri" panose="020F0502020204030204" pitchFamily="34" charset="0"/>
            </a:endParaRPr>
          </a:p>
          <a:p>
            <a:pPr marL="1428750" lvl="1" indent="-742950">
              <a:buFont typeface="+mj-lt"/>
              <a:buAutoNum type="arabicPeriod"/>
            </a:pPr>
            <a:endParaRPr lang="pt-BR" sz="3600" b="1" dirty="0">
              <a:latin typeface="Calibri" panose="020F0502020204030204" pitchFamily="34" charset="0"/>
            </a:endParaRPr>
          </a:p>
          <a:p>
            <a:pPr marL="1428750" lvl="1" indent="-742950">
              <a:buFont typeface="+mj-lt"/>
              <a:buAutoNum type="arabicPeriod"/>
            </a:pPr>
            <a:r>
              <a:rPr lang="pt-BR" sz="3600" b="1" dirty="0">
                <a:latin typeface="Calibri" panose="020F0502020204030204" pitchFamily="34" charset="0"/>
              </a:rPr>
              <a:t>C + A &gt; B</a:t>
            </a:r>
          </a:p>
          <a:p>
            <a:endParaRPr lang="pt-BR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11270" name="Picture 6" descr="https://ai.thestempedia.com/wp-content/uploads/2022/03/Trang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96" y="3016993"/>
            <a:ext cx="5000081" cy="14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ai.thestempedia.com/wp-content/uploads/2022/03/Trangle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98" y="5143500"/>
            <a:ext cx="46101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i.thestempedia.com/wp-content/uploads/2022/03/Trangle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86" y="7235770"/>
            <a:ext cx="461009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4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are </a:t>
            </a:r>
            <a:r>
              <a:rPr lang="en-US" b="1" dirty="0"/>
              <a:t>Logical Operators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AND</a:t>
            </a:r>
            <a:r>
              <a:rPr lang="en-US" dirty="0"/>
              <a:t>, </a:t>
            </a:r>
            <a:r>
              <a:rPr lang="en-US" b="1" dirty="0"/>
              <a:t>OR</a:t>
            </a:r>
            <a:r>
              <a:rPr lang="en-US" dirty="0"/>
              <a:t>, and </a:t>
            </a:r>
            <a:r>
              <a:rPr lang="en-US" b="1" dirty="0"/>
              <a:t>NOT</a:t>
            </a:r>
            <a:r>
              <a:rPr lang="en-US" dirty="0"/>
              <a:t> Operators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Relational </a:t>
            </a:r>
            <a:r>
              <a:rPr lang="en-US" dirty="0"/>
              <a:t>Operators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Precedence</a:t>
            </a:r>
            <a:r>
              <a:rPr lang="en-US" dirty="0"/>
              <a:t> of Operators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Creating </a:t>
            </a:r>
            <a:r>
              <a:rPr lang="en-US" b="1" dirty="0"/>
              <a:t>programs</a:t>
            </a:r>
            <a:r>
              <a:rPr lang="en-US" dirty="0"/>
              <a:t> to demonstrate the use of operators on </a:t>
            </a:r>
            <a:r>
              <a:rPr lang="en-US" b="1" dirty="0" err="1"/>
              <a:t>Quarky</a:t>
            </a:r>
            <a:r>
              <a:rPr lang="en-US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Creating a </a:t>
            </a:r>
            <a:r>
              <a:rPr lang="en-US" b="1" dirty="0"/>
              <a:t>program</a:t>
            </a:r>
            <a:r>
              <a:rPr lang="en-US" dirty="0"/>
              <a:t> that takes all the </a:t>
            </a:r>
            <a:r>
              <a:rPr lang="en-US" b="1" dirty="0"/>
              <a:t>side lengths </a:t>
            </a:r>
            <a:r>
              <a:rPr lang="en-US" dirty="0"/>
              <a:t>of the </a:t>
            </a:r>
            <a:r>
              <a:rPr lang="en-US" b="1" dirty="0"/>
              <a:t>triangle</a:t>
            </a:r>
            <a:r>
              <a:rPr lang="en-US" dirty="0"/>
              <a:t> and reports whether a </a:t>
            </a:r>
            <a:r>
              <a:rPr lang="en-US" b="1" dirty="0"/>
              <a:t>triangle</a:t>
            </a:r>
            <a:r>
              <a:rPr lang="en-US" dirty="0"/>
              <a:t> can be made with the </a:t>
            </a:r>
            <a:r>
              <a:rPr lang="en-US" b="1" dirty="0"/>
              <a:t>side lengths </a:t>
            </a:r>
            <a:r>
              <a:rPr lang="en-US" dirty="0"/>
              <a:t>or not.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297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Step-2:</a:t>
            </a:r>
            <a:r>
              <a:rPr lang="en-US" dirty="0"/>
              <a:t> We have to test 3 conditions, so we have to add two</a:t>
            </a:r>
            <a:r>
              <a:rPr lang="en-US" b="1" dirty="0"/>
              <a:t> () and ()</a:t>
            </a:r>
            <a:r>
              <a:rPr lang="en-US" dirty="0"/>
              <a:t> blocks together.</a:t>
            </a:r>
            <a:br>
              <a:rPr lang="en-US" dirty="0"/>
            </a:br>
            <a:endParaRPr lang="en-I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Step-3:</a:t>
            </a:r>
            <a:r>
              <a:rPr lang="en-US" dirty="0"/>
              <a:t> And Add the three </a:t>
            </a:r>
            <a:r>
              <a:rPr lang="en-US" b="1" dirty="0"/>
              <a:t>conditions</a:t>
            </a:r>
            <a:r>
              <a:rPr lang="en-US" dirty="0"/>
              <a:t> together.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Continue…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12290" name="Picture 2" descr="https://ai.thestempedia.com/wp-content/uploads/2022/03/Trangl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97" y="3179463"/>
            <a:ext cx="5969563" cy="16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i.thestempedia.com/wp-content/uploads/2022/03/Trangle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03" y="7338786"/>
            <a:ext cx="13756193" cy="14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3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Step-4:</a:t>
            </a:r>
            <a:r>
              <a:rPr lang="en-US" dirty="0"/>
              <a:t> Add the condition to the </a:t>
            </a:r>
            <a:r>
              <a:rPr lang="en-US" b="1" dirty="0"/>
              <a:t>if ()</a:t>
            </a:r>
            <a:r>
              <a:rPr lang="en-US" dirty="0"/>
              <a:t> block.</a:t>
            </a:r>
          </a:p>
          <a:p>
            <a:br>
              <a:rPr lang="en-US" dirty="0"/>
            </a:b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Continue…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13314" name="Picture 2" descr="https://ai.thestempedia.com/wp-content/uploads/2022/03/Trangl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6" y="2208153"/>
            <a:ext cx="13437982" cy="78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3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Like </a:t>
            </a:r>
            <a:r>
              <a:rPr lang="en-US" b="1" dirty="0"/>
              <a:t>arithmetic operators</a:t>
            </a:r>
            <a:r>
              <a:rPr lang="en-US" dirty="0"/>
              <a:t>, </a:t>
            </a:r>
            <a:r>
              <a:rPr lang="en-US" b="1" dirty="0"/>
              <a:t>logical operators </a:t>
            </a:r>
            <a:r>
              <a:rPr lang="en-US" dirty="0"/>
              <a:t>also have precedence that determines how the operations are grouped without parentheses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Parentheses can be used to group the operands with their correct operator, just like how we do it in arithmetic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a look at the below table to check the precedence of logical operators:</a:t>
            </a:r>
          </a:p>
          <a:p>
            <a:pPr lvl="1"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</a:rPr>
              <a:t>NOT (!) – High</a:t>
            </a:r>
          </a:p>
          <a:p>
            <a:pPr lvl="1"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</a:rPr>
              <a:t>AND (&amp;&amp;) – Medium</a:t>
            </a:r>
          </a:p>
          <a:p>
            <a:pPr lvl="1"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</a:rPr>
              <a:t>OR (||) – Low</a:t>
            </a:r>
            <a:endParaRPr lang="en-IN" sz="3600" b="1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Precedence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979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below example, A1, A2, A3, and A4 stand for the relational expressions. They have a mix of “&amp;&amp;”, “||” and “!” operators.</a:t>
            </a:r>
          </a:p>
          <a:p>
            <a:pPr marL="17716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 A1 &amp;&amp; A2 &amp;&amp; A3 || A4 can be interpreted as ((A1 &amp;&amp; A2) &amp;&amp; A3) || A4</a:t>
            </a:r>
          </a:p>
          <a:p>
            <a:pPr marL="17716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A1 || A2 &amp;&amp; A3 can be interpreted as A1 || (A2 &amp;&amp; A3)</a:t>
            </a:r>
          </a:p>
          <a:p>
            <a:pPr marL="17716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! A1 &amp;&amp; A2 || A3 can be interpreted as ((!A1) &amp;&amp; A2) || A3</a:t>
            </a:r>
          </a:p>
          <a:p>
            <a:pPr marL="17716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A1 &amp;&amp; A2 || A3 &amp;&amp; A4 can be interpreted as (A1 &amp;&amp; A2) || (A3 &amp;&amp; A4)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common practice to use parenthesis to group operands together rather than relying on logical operator precedence rules.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099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"/>
          <p:cNvSpPr/>
          <p:nvPr/>
        </p:nvSpPr>
        <p:spPr>
          <a:xfrm>
            <a:off x="7603066" y="186266"/>
            <a:ext cx="3285068" cy="12022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3067" y="186267"/>
            <a:ext cx="2983282" cy="130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82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0" y="4822402"/>
            <a:ext cx="9920512" cy="386236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Logical operators are </a:t>
            </a:r>
            <a:r>
              <a:rPr lang="en-US" sz="3600" b="1" dirty="0"/>
              <a:t>fundamental blocks </a:t>
            </a:r>
            <a:r>
              <a:rPr lang="en-US" sz="3600" dirty="0"/>
              <a:t>that can be used to build a </a:t>
            </a:r>
            <a:r>
              <a:rPr lang="en-US" sz="3600" b="1" dirty="0"/>
              <a:t>decision-making</a:t>
            </a:r>
            <a:r>
              <a:rPr lang="en-US" sz="3600" dirty="0"/>
              <a:t> capability in your code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 When we need to make our </a:t>
            </a:r>
            <a:r>
              <a:rPr lang="en-US" sz="3600" b="1" dirty="0"/>
              <a:t>decision</a:t>
            </a:r>
            <a:r>
              <a:rPr lang="en-US" sz="3600" dirty="0"/>
              <a:t> based on two or more checks, it is necessary to have a </a:t>
            </a:r>
            <a:r>
              <a:rPr lang="en-US" sz="3600" b="1" dirty="0"/>
              <a:t>combination</a:t>
            </a:r>
            <a:r>
              <a:rPr lang="en-US" sz="3600" dirty="0"/>
              <a:t> of logical operators.</a:t>
            </a:r>
            <a:endParaRPr lang="en-IN" sz="3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3021564"/>
            <a:ext cx="14173200" cy="1176724"/>
          </a:xfrm>
        </p:spPr>
        <p:txBody>
          <a:bodyPr/>
          <a:lstStyle/>
          <a:p>
            <a:r>
              <a:rPr lang="en-IN" dirty="0"/>
              <a:t>AND, OR &amp; NOT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014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500" y="1733550"/>
            <a:ext cx="9214387" cy="8035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AND</a:t>
            </a:r>
            <a:r>
              <a:rPr lang="en-US" dirty="0"/>
              <a:t> operator is used to see if two or more conditions are </a:t>
            </a:r>
            <a:r>
              <a:rPr lang="en-US" b="1" dirty="0"/>
              <a:t>true</a:t>
            </a:r>
          </a:p>
          <a:p>
            <a:pPr marL="742950" indent="-742950">
              <a:buFont typeface="+mj-lt"/>
              <a:buAutoNum type="arabicPeriod"/>
            </a:pPr>
            <a:endParaRPr lang="en-US" b="1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all the conditions are </a:t>
            </a:r>
            <a:r>
              <a:rPr lang="en-US" b="1" dirty="0"/>
              <a:t>true</a:t>
            </a:r>
            <a:r>
              <a:rPr lang="en-US" dirty="0"/>
              <a:t>, the </a:t>
            </a:r>
            <a:r>
              <a:rPr lang="en-US" b="1" dirty="0"/>
              <a:t>AND</a:t>
            </a:r>
            <a:r>
              <a:rPr lang="en-US" dirty="0"/>
              <a:t> operator returns </a:t>
            </a:r>
            <a:r>
              <a:rPr lang="en-US" b="1" dirty="0"/>
              <a:t>TRUE</a:t>
            </a:r>
            <a:r>
              <a:rPr lang="en-US" dirty="0"/>
              <a:t>. If any one of the conditions </a:t>
            </a:r>
            <a:r>
              <a:rPr lang="en-US" b="1" dirty="0"/>
              <a:t>fail</a:t>
            </a:r>
            <a:r>
              <a:rPr lang="en-US" dirty="0"/>
              <a:t>, the AND operator returns </a:t>
            </a:r>
            <a:r>
              <a:rPr lang="en-US" b="1" dirty="0"/>
              <a:t>FALSE</a:t>
            </a:r>
          </a:p>
          <a:p>
            <a:pPr marL="742950" indent="-742950">
              <a:buFont typeface="+mj-lt"/>
              <a:buAutoNum type="arabicPeriod"/>
            </a:pPr>
            <a:endParaRPr lang="en-US" b="1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 python AND operator is denoted by </a:t>
            </a:r>
            <a:r>
              <a:rPr lang="en-US" b="1" dirty="0"/>
              <a:t>and</a:t>
            </a:r>
            <a:r>
              <a:rPr lang="en-US" dirty="0"/>
              <a:t> keyword. Some other programming languages use “</a:t>
            </a:r>
            <a:r>
              <a:rPr lang="en-US" b="1" dirty="0"/>
              <a:t>&amp;&amp;</a:t>
            </a:r>
            <a:r>
              <a:rPr lang="en-US" dirty="0"/>
              <a:t>” as an </a:t>
            </a:r>
            <a:r>
              <a:rPr lang="en-US" b="1" dirty="0"/>
              <a:t>AND</a:t>
            </a:r>
            <a:r>
              <a:rPr lang="en-US" dirty="0"/>
              <a:t> operator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IN" dirty="0"/>
              <a:t>AND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1028" name="Picture 4" descr="and op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000" y="4151608"/>
            <a:ext cx="3968400" cy="14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8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1733550"/>
            <a:ext cx="9865317" cy="8035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OR</a:t>
            </a:r>
            <a:r>
              <a:rPr lang="en-US" dirty="0"/>
              <a:t> operator is used to see if either one of two or more conditions is </a:t>
            </a:r>
            <a:r>
              <a:rPr lang="en-US" b="1" dirty="0"/>
              <a:t>TRUE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any of the conditions is true, the OR operator returns </a:t>
            </a:r>
            <a:r>
              <a:rPr lang="en-US" b="1" dirty="0"/>
              <a:t>TRUE</a:t>
            </a:r>
            <a:r>
              <a:rPr lang="en-US" dirty="0"/>
              <a:t>. If all the conditions fail, the OR operator simply returns </a:t>
            </a:r>
            <a:r>
              <a:rPr lang="en-US" b="1" dirty="0"/>
              <a:t>FALSE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 python syntax </a:t>
            </a:r>
            <a:r>
              <a:rPr lang="en-US" b="1" dirty="0"/>
              <a:t>OR operator </a:t>
            </a:r>
            <a:r>
              <a:rPr lang="en-US" dirty="0"/>
              <a:t>is denoted by </a:t>
            </a:r>
            <a:r>
              <a:rPr lang="en-US" b="1" dirty="0"/>
              <a:t>or</a:t>
            </a:r>
            <a:r>
              <a:rPr lang="en-US" dirty="0"/>
              <a:t> keyword. Some other programming languages use “</a:t>
            </a:r>
            <a:r>
              <a:rPr lang="en-US" b="1" dirty="0"/>
              <a:t>||</a:t>
            </a:r>
            <a:r>
              <a:rPr lang="en-US" dirty="0"/>
              <a:t>” as an OR operator.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IN" dirty="0"/>
              <a:t>OR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2050" name="Picture 2" descr="or op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30" y="4412066"/>
            <a:ext cx="380637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0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1733550"/>
            <a:ext cx="9989303" cy="8035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We use the </a:t>
            </a:r>
            <a:r>
              <a:rPr lang="en-US" b="1" dirty="0"/>
              <a:t>NOT operator </a:t>
            </a:r>
            <a:r>
              <a:rPr lang="en-US" dirty="0"/>
              <a:t>to reverse or negate a condition.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b="1" dirty="0"/>
              <a:t>If the condition is true, NOT will return false </a:t>
            </a:r>
            <a:r>
              <a:rPr lang="en-US" dirty="0"/>
              <a:t>and vice versa.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 python programming, we use </a:t>
            </a:r>
            <a:r>
              <a:rPr lang="en-US" b="1" dirty="0"/>
              <a:t>no</a:t>
            </a:r>
            <a:r>
              <a:rPr lang="en-US" dirty="0"/>
              <a:t> keyword to denote not operator. Some other programming languages use “</a:t>
            </a:r>
            <a:r>
              <a:rPr lang="en-US" b="1" dirty="0"/>
              <a:t>!</a:t>
            </a:r>
            <a:r>
              <a:rPr lang="en-US" dirty="0"/>
              <a:t>” as NOT operator.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IN" dirty="0"/>
              <a:t>NOT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3076" name="Picture 4" descr="not op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130" y="4419146"/>
            <a:ext cx="3362092" cy="14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Let’s test these statements from a </a:t>
            </a:r>
            <a:r>
              <a:rPr lang="en-US" b="1" dirty="0"/>
              <a:t>PictoBlox</a:t>
            </a:r>
            <a:r>
              <a:rPr lang="en-US" dirty="0"/>
              <a:t> program on </a:t>
            </a:r>
            <a:r>
              <a:rPr lang="en-US" b="1" dirty="0" err="1"/>
              <a:t>Quarky</a:t>
            </a:r>
            <a:r>
              <a:rPr lang="en-US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the </a:t>
            </a:r>
            <a:r>
              <a:rPr lang="en-US" b="1" dirty="0"/>
              <a:t>PictoBlox</a:t>
            </a:r>
            <a:r>
              <a:rPr lang="en-US" dirty="0"/>
              <a:t> Code: </a:t>
            </a:r>
            <a:r>
              <a:rPr lang="en-US" dirty="0">
                <a:hlinkClick r:id="rId2"/>
              </a:rPr>
              <a:t>https://pictoblox.page.link/quYk1RqjJdcXDMfa8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Connect </a:t>
            </a:r>
            <a:r>
              <a:rPr lang="en-US" b="1" dirty="0" err="1"/>
              <a:t>Quarky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 project has 3 scripts. Test one by one:</a:t>
            </a:r>
          </a:p>
          <a:p>
            <a:pPr marL="742950" indent="-742950">
              <a:buAutoNum type="arabicPeriod"/>
            </a:pPr>
            <a:r>
              <a:rPr lang="en-US" b="1" dirty="0"/>
              <a:t>And</a:t>
            </a:r>
            <a:r>
              <a:rPr lang="en-US" dirty="0"/>
              <a:t> Logic: Press </a:t>
            </a:r>
            <a:r>
              <a:rPr lang="en-US" b="1" dirty="0"/>
              <a:t>Button A</a:t>
            </a:r>
          </a:p>
          <a:p>
            <a:pPr marL="742950" indent="-742950">
              <a:buAutoNum type="arabicPeriod"/>
            </a:pPr>
            <a:r>
              <a:rPr lang="en-US" b="1" dirty="0"/>
              <a:t>OR</a:t>
            </a:r>
            <a:r>
              <a:rPr lang="en-US" dirty="0"/>
              <a:t> Logic: Press </a:t>
            </a:r>
            <a:r>
              <a:rPr lang="en-US" b="1" dirty="0"/>
              <a:t>Button B</a:t>
            </a:r>
          </a:p>
          <a:p>
            <a:pPr marL="742950" indent="-742950">
              <a:buAutoNum type="arabicPeriod"/>
            </a:pPr>
            <a:r>
              <a:rPr lang="en-US" b="1" dirty="0"/>
              <a:t>NOT</a:t>
            </a:r>
            <a:r>
              <a:rPr lang="en-US" dirty="0"/>
              <a:t> Logic: Press </a:t>
            </a:r>
            <a:r>
              <a:rPr lang="en-US" b="1" dirty="0"/>
              <a:t>Button C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425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1733550"/>
            <a:ext cx="16711386" cy="80356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/>
              <a:t>Quarky</a:t>
            </a:r>
            <a:r>
              <a:rPr lang="en-US" dirty="0"/>
              <a:t> has 2 buttons </a:t>
            </a:r>
            <a:r>
              <a:rPr lang="en-US" b="1" dirty="0"/>
              <a:t>L </a:t>
            </a:r>
            <a:r>
              <a:rPr lang="en-US" dirty="0"/>
              <a:t>and </a:t>
            </a:r>
            <a:r>
              <a:rPr lang="en-US" b="1" dirty="0"/>
              <a:t>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According to the script, if both L and R are pressed, </a:t>
            </a:r>
            <a:r>
              <a:rPr lang="en-US" b="1" dirty="0" err="1"/>
              <a:t>Quarky</a:t>
            </a:r>
            <a:r>
              <a:rPr lang="en-US" dirty="0"/>
              <a:t> will glow with </a:t>
            </a:r>
            <a:r>
              <a:rPr lang="en-US" b="1" dirty="0"/>
              <a:t>Green Light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Otherwise, it will glow with </a:t>
            </a:r>
            <a:r>
              <a:rPr lang="en-US" b="1" dirty="0"/>
              <a:t>Red Light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And Logic: Press Button 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4098" name="Picture 2" descr="https://ai.thestempedia.com/wp-content/uploads/2022/03/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46" y="3830618"/>
            <a:ext cx="9695943" cy="62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5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1733550"/>
            <a:ext cx="16765874" cy="80356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Stop all scripts and press keyboard </a:t>
            </a:r>
            <a:r>
              <a:rPr lang="en-US" b="1" dirty="0"/>
              <a:t>button B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According to the script, if any of the </a:t>
            </a:r>
            <a:r>
              <a:rPr lang="en-US" b="1" dirty="0"/>
              <a:t>L </a:t>
            </a:r>
            <a:r>
              <a:rPr lang="en-US" dirty="0"/>
              <a:t>and </a:t>
            </a:r>
            <a:r>
              <a:rPr lang="en-US" b="1" dirty="0"/>
              <a:t>R</a:t>
            </a:r>
            <a:r>
              <a:rPr lang="en-US" dirty="0"/>
              <a:t> is pressed, </a:t>
            </a:r>
            <a:r>
              <a:rPr lang="en-US" b="1" dirty="0" err="1"/>
              <a:t>Quarky</a:t>
            </a:r>
            <a:r>
              <a:rPr lang="en-US" dirty="0"/>
              <a:t> will glow with </a:t>
            </a:r>
            <a:r>
              <a:rPr lang="en-US" b="1" dirty="0"/>
              <a:t>Green Light</a:t>
            </a:r>
            <a:r>
              <a:rPr lang="en-US" dirty="0"/>
              <a:t>. Otherwise, it will glow with </a:t>
            </a:r>
            <a:r>
              <a:rPr lang="en-US" b="1" dirty="0"/>
              <a:t>Red Light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OR Logic: Press Button 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124" name="Picture 4" descr="https://ai.thestempedia.com/wp-content/uploads/2022/03/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85" y="3546651"/>
            <a:ext cx="9853229" cy="63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73881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6,7,8 R2">
  <a:themeElements>
    <a:clrScheme name="Custom 3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DAA77D"/>
      </a:accent1>
      <a:accent2>
        <a:srgbClr val="595959"/>
      </a:accent2>
      <a:accent3>
        <a:srgbClr val="95CEE0"/>
      </a:accent3>
      <a:accent4>
        <a:srgbClr val="FFC000"/>
      </a:accent4>
      <a:accent5>
        <a:srgbClr val="6666FF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6,7,8 R2" id="{8C08ED98-2561-4755-8A3F-C9201EA12929}" vid="{472C7D6E-8D14-450F-AFB9-81146B70E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6,7,8 R2</Template>
  <TotalTime>385</TotalTime>
  <Words>1091</Words>
  <Application>Microsoft Office PowerPoint</Application>
  <PresentationFormat>Custom</PresentationFormat>
  <Paragraphs>158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Arial Rounded MT Bold</vt:lpstr>
      <vt:lpstr>Arial</vt:lpstr>
      <vt:lpstr>Wingdings</vt:lpstr>
      <vt:lpstr>Arial Black</vt:lpstr>
      <vt:lpstr>STEMpedia Powerpoint Theme for School Lectures Classes 6,7,8 R2</vt:lpstr>
      <vt:lpstr>Logical Operators </vt:lpstr>
      <vt:lpstr>Table of contents</vt:lpstr>
      <vt:lpstr>AND, OR &amp; NOT Operators</vt:lpstr>
      <vt:lpstr>1. AND Operator</vt:lpstr>
      <vt:lpstr>2. OR Operator</vt:lpstr>
      <vt:lpstr>3. NOT Operator</vt:lpstr>
      <vt:lpstr>Let’s Connect</vt:lpstr>
      <vt:lpstr>1. And Logic: Press Button A</vt:lpstr>
      <vt:lpstr>2. OR Logic: Press Button B</vt:lpstr>
      <vt:lpstr>3. NOT Logic: Press Button C</vt:lpstr>
      <vt:lpstr>Relational Operators</vt:lpstr>
      <vt:lpstr>Operators in PictoBlox</vt:lpstr>
      <vt:lpstr>1. Greater Than &gt;</vt:lpstr>
      <vt:lpstr>2. Less Than &lt;</vt:lpstr>
      <vt:lpstr>3. Equals to =</vt:lpstr>
      <vt:lpstr>Activity: Can you create a triangle?</vt:lpstr>
      <vt:lpstr>Example</vt:lpstr>
      <vt:lpstr>Coding</vt:lpstr>
      <vt:lpstr>Steps</vt:lpstr>
      <vt:lpstr>Continue…</vt:lpstr>
      <vt:lpstr>Continue…</vt:lpstr>
      <vt:lpstr>Precedence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Operators</dc:title>
  <dc:creator>Roopashree Obalesh</dc:creator>
  <cp:lastModifiedBy>Siddhant Pathak</cp:lastModifiedBy>
  <cp:revision>19</cp:revision>
  <dcterms:created xsi:type="dcterms:W3CDTF">2022-04-20T09:26:55Z</dcterms:created>
  <dcterms:modified xsi:type="dcterms:W3CDTF">2022-06-24T11:12:24Z</dcterms:modified>
</cp:coreProperties>
</file>